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319" r:id="rId9"/>
    <p:sldId id="321" r:id="rId10"/>
    <p:sldId id="322" r:id="rId11"/>
    <p:sldId id="323" r:id="rId12"/>
    <p:sldId id="324" r:id="rId13"/>
    <p:sldId id="326" r:id="rId14"/>
    <p:sldId id="327" r:id="rId15"/>
    <p:sldId id="328" r:id="rId16"/>
    <p:sldId id="329" r:id="rId17"/>
    <p:sldId id="330" r:id="rId18"/>
    <p:sldId id="331" r:id="rId19"/>
    <p:sldId id="332" r:id="rId20"/>
    <p:sldId id="343" r:id="rId21"/>
    <p:sldId id="263" r:id="rId22"/>
    <p:sldId id="266" r:id="rId23"/>
    <p:sldId id="333" r:id="rId24"/>
    <p:sldId id="334" r:id="rId25"/>
    <p:sldId id="335" r:id="rId26"/>
    <p:sldId id="336" r:id="rId27"/>
    <p:sldId id="337" r:id="rId28"/>
    <p:sldId id="338" r:id="rId29"/>
    <p:sldId id="339" r:id="rId30"/>
    <p:sldId id="341" r:id="rId31"/>
    <p:sldId id="270" r:id="rId32"/>
    <p:sldId id="271" r:id="rId33"/>
    <p:sldId id="272" r:id="rId34"/>
    <p:sldId id="273" r:id="rId35"/>
    <p:sldId id="274" r:id="rId36"/>
    <p:sldId id="275" r:id="rId37"/>
    <p:sldId id="276" r:id="rId38"/>
    <p:sldId id="345" r:id="rId39"/>
    <p:sldId id="346" r:id="rId40"/>
    <p:sldId id="347" r:id="rId41"/>
    <p:sldId id="348" r:id="rId42"/>
    <p:sldId id="349"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6" r:id="rId60"/>
    <p:sldId id="387" r:id="rId61"/>
    <p:sldId id="388" r:id="rId62"/>
    <p:sldId id="404" r:id="rId63"/>
    <p:sldId id="405" r:id="rId64"/>
    <p:sldId id="407" r:id="rId65"/>
    <p:sldId id="408" r:id="rId66"/>
    <p:sldId id="409" r:id="rId67"/>
    <p:sldId id="410" r:id="rId68"/>
    <p:sldId id="411" r:id="rId69"/>
    <p:sldId id="412" r:id="rId70"/>
    <p:sldId id="385" r:id="rId71"/>
    <p:sldId id="38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snapToGrid="0">
      <p:cViewPr varScale="1">
        <p:scale>
          <a:sx n="63" d="100"/>
          <a:sy n="63"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90306-B15E-43E8-9E5D-09CCD5A89E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02DF1-AD34-45F2-BA67-0557FD5170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402DF1-AD34-45F2-BA67-0557FD5170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402DF1-AD34-45F2-BA67-0557FD5170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F730359-9850-487F-A60B-2F7C4504B2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4A2A1-43B1-42CB-8F3E-BAF0850F682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730359-9850-487F-A60B-2F7C4504B2A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A2A1-43B1-42CB-8F3E-BAF0850F68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hyperlink" Target="http://192.168.121.128/certsr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5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6.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信息安全实验</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838200" y="174626"/>
            <a:ext cx="10515600" cy="1325563"/>
          </a:xfrm>
        </p:spPr>
        <p:txBody>
          <a:bodyPr/>
          <a:lstStyle/>
          <a:p>
            <a:pPr>
              <a:defRPr/>
            </a:pPr>
            <a:r>
              <a:rPr lang="zh-CN" altLang="en-US" dirty="0">
                <a:ea typeface="宋体" pitchFamily="2" charset="-122"/>
              </a:rPr>
              <a:t>创建</a:t>
            </a:r>
            <a:r>
              <a:rPr lang="en-US" altLang="zh-CN" dirty="0">
                <a:ea typeface="宋体" pitchFamily="2" charset="-122"/>
              </a:rPr>
              <a:t>IKE</a:t>
            </a:r>
            <a:r>
              <a:rPr lang="zh-CN" altLang="en-US" dirty="0">
                <a:ea typeface="宋体" pitchFamily="2" charset="-122"/>
              </a:rPr>
              <a:t>策略</a:t>
            </a:r>
            <a:endParaRPr lang="zh-CN" altLang="en-US" dirty="0">
              <a:ea typeface="宋体" pitchFamily="2" charset="-122"/>
            </a:endParaRPr>
          </a:p>
        </p:txBody>
      </p:sp>
      <p:sp>
        <p:nvSpPr>
          <p:cNvPr id="139267" name="Text Box 3"/>
          <p:cNvSpPr txBox="1">
            <a:spLocks noChangeArrowheads="1"/>
          </p:cNvSpPr>
          <p:nvPr/>
        </p:nvSpPr>
        <p:spPr bwMode="auto">
          <a:xfrm>
            <a:off x="2135189" y="1484313"/>
            <a:ext cx="7508875"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Bef>
                <a:spcPct val="50000"/>
              </a:spcBef>
            </a:pPr>
            <a:r>
              <a:rPr lang="en-US" altLang="zh-CN" sz="2000" b="1">
                <a:solidFill>
                  <a:srgbClr val="000000"/>
                </a:solidFill>
                <a:latin typeface="Courier New" panose="02070609020205020404" pitchFamily="49" charset="0"/>
              </a:rPr>
              <a:t>crypto isakmp policy </a:t>
            </a:r>
            <a:r>
              <a:rPr lang="en-US" altLang="zh-CN" sz="2000" b="1" i="1">
                <a:solidFill>
                  <a:srgbClr val="000000"/>
                </a:solidFill>
                <a:latin typeface="Courier New" panose="02070609020205020404" pitchFamily="49" charset="0"/>
              </a:rPr>
              <a:t>priority</a:t>
            </a:r>
            <a:endParaRPr lang="en-US" altLang="zh-CN" sz="2000" i="1">
              <a:solidFill>
                <a:srgbClr val="000000"/>
              </a:solidFill>
              <a:latin typeface="Courier New" panose="02070609020205020404" pitchFamily="49" charset="0"/>
            </a:endParaRPr>
          </a:p>
        </p:txBody>
      </p:sp>
      <p:sp>
        <p:nvSpPr>
          <p:cNvPr id="139268" name="Text Box 4"/>
          <p:cNvSpPr txBox="1">
            <a:spLocks noChangeArrowheads="1"/>
          </p:cNvSpPr>
          <p:nvPr/>
        </p:nvSpPr>
        <p:spPr bwMode="auto">
          <a:xfrm>
            <a:off x="2190750" y="1152526"/>
            <a:ext cx="24384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Bef>
                <a:spcPct val="50000"/>
              </a:spcBef>
            </a:pPr>
            <a:r>
              <a:rPr lang="en-US" altLang="zh-CN" sz="1800" b="1">
                <a:solidFill>
                  <a:srgbClr val="000000"/>
                </a:solidFill>
                <a:latin typeface="Arial" panose="020B0704020202020204" pitchFamily="34" charset="0"/>
              </a:rPr>
              <a:t>router(config)#</a:t>
            </a:r>
            <a:endParaRPr lang="en-US" altLang="zh-CN" sz="1800" b="1">
              <a:solidFill>
                <a:srgbClr val="000000"/>
              </a:solidFill>
              <a:latin typeface="Arial" panose="020B0704020202020204" pitchFamily="34" charset="0"/>
            </a:endParaRPr>
          </a:p>
        </p:txBody>
      </p:sp>
      <p:sp>
        <p:nvSpPr>
          <p:cNvPr id="139269" name="Text Box 5"/>
          <p:cNvSpPr txBox="1">
            <a:spLocks noChangeArrowheads="1"/>
          </p:cNvSpPr>
          <p:nvPr/>
        </p:nvSpPr>
        <p:spPr bwMode="auto">
          <a:xfrm>
            <a:off x="670560" y="2205039"/>
            <a:ext cx="9662159" cy="1902059"/>
          </a:xfrm>
          <a:prstGeom prst="rect">
            <a:avLst/>
          </a:prstGeom>
          <a:solidFill>
            <a:srgbClr val="FFCC99"/>
          </a:solidFill>
          <a:ln w="9525">
            <a:solidFill>
              <a:schemeClr val="tx1"/>
            </a:solidFill>
            <a:miter lim="800000"/>
            <a:headEnd type="none" w="sm" len="sm"/>
            <a:tailEnd type="none" w="sm" len="sm"/>
          </a:ln>
        </p:spPr>
        <p:txBody>
          <a:bodyPr wrap="square" tIns="91440" bIns="91440">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60000"/>
              </a:lnSpc>
              <a:spcBef>
                <a:spcPct val="50000"/>
              </a:spcBef>
            </a:pPr>
            <a:r>
              <a:rPr lang="en-US" altLang="zh-CN" sz="1800" b="1" dirty="0">
                <a:latin typeface="Courier New" panose="02070609020205020404" pitchFamily="49" charset="0"/>
              </a:rPr>
              <a:t>RouterA(config)# crypto </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policy </a:t>
            </a:r>
            <a:r>
              <a:rPr lang="en-US" altLang="zh-CN" sz="1800" b="1" i="1" dirty="0">
                <a:latin typeface="Courier New" panose="02070609020205020404" pitchFamily="49" charset="0"/>
              </a:rPr>
              <a:t>priority(</a:t>
            </a:r>
            <a:r>
              <a:rPr lang="zh-CN" altLang="en-US" sz="1800" b="1" i="1" dirty="0">
                <a:latin typeface="Courier New" panose="02070609020205020404" pitchFamily="49" charset="0"/>
              </a:rPr>
              <a:t>编号，如</a:t>
            </a:r>
            <a:r>
              <a:rPr lang="en-US" altLang="zh-CN" sz="1800" b="1" i="1" dirty="0">
                <a:latin typeface="Courier New" panose="02070609020205020404" pitchFamily="49" charset="0"/>
              </a:rPr>
              <a:t>110)</a:t>
            </a:r>
            <a:endParaRPr lang="en-US" altLang="zh-CN" sz="1800" b="1" i="1" dirty="0">
              <a:latin typeface="Courier New" panose="02070609020205020404" pitchFamily="49" charset="0"/>
            </a:endParaRPr>
          </a:p>
          <a:p>
            <a:pPr>
              <a:lnSpc>
                <a:spcPct val="60000"/>
              </a:lnSpc>
              <a:spcBef>
                <a:spcPct val="50000"/>
              </a:spcBef>
            </a:pPr>
            <a:r>
              <a:rPr lang="en-US" altLang="zh-CN" sz="1800" b="1" dirty="0">
                <a:latin typeface="Courier New" panose="02070609020205020404" pitchFamily="49" charset="0"/>
              </a:rPr>
              <a:t>RouterA(config-</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encryption {des|3des|aes}</a:t>
            </a:r>
            <a:endParaRPr lang="en-US" altLang="zh-CN" sz="1800" b="1" dirty="0">
              <a:latin typeface="Courier New" panose="02070609020205020404" pitchFamily="49" charset="0"/>
            </a:endParaRPr>
          </a:p>
          <a:p>
            <a:pPr>
              <a:lnSpc>
                <a:spcPct val="60000"/>
              </a:lnSpc>
              <a:spcBef>
                <a:spcPct val="50000"/>
              </a:spcBef>
            </a:pPr>
            <a:r>
              <a:rPr lang="en-US" altLang="zh-CN" sz="1800" b="1" dirty="0">
                <a:latin typeface="Courier New" panose="02070609020205020404" pitchFamily="49" charset="0"/>
              </a:rPr>
              <a:t>RouterA(config-</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hash {md5|sha}</a:t>
            </a:r>
            <a:endParaRPr lang="en-US" altLang="zh-CN" sz="1800" b="1" dirty="0">
              <a:latin typeface="Courier New" panose="02070609020205020404" pitchFamily="49" charset="0"/>
            </a:endParaRPr>
          </a:p>
          <a:p>
            <a:pPr>
              <a:lnSpc>
                <a:spcPct val="60000"/>
              </a:lnSpc>
              <a:spcBef>
                <a:spcPct val="50000"/>
              </a:spcBef>
            </a:pPr>
            <a:r>
              <a:rPr lang="en-US" altLang="zh-CN" sz="1800" b="1" dirty="0">
                <a:latin typeface="Courier New" panose="02070609020205020404" pitchFamily="49" charset="0"/>
              </a:rPr>
              <a:t>RouterA(config-</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group {1|2|5}</a:t>
            </a:r>
            <a:endParaRPr lang="en-US" altLang="zh-CN" sz="1800" b="1" dirty="0">
              <a:latin typeface="Courier New" panose="02070609020205020404" pitchFamily="49" charset="0"/>
            </a:endParaRPr>
          </a:p>
          <a:p>
            <a:pPr>
              <a:lnSpc>
                <a:spcPct val="60000"/>
              </a:lnSpc>
              <a:spcBef>
                <a:spcPct val="50000"/>
              </a:spcBef>
            </a:pPr>
            <a:r>
              <a:rPr lang="en-US" altLang="zh-CN" sz="1800" b="1" dirty="0">
                <a:latin typeface="Courier New" panose="02070609020205020404" pitchFamily="49" charset="0"/>
              </a:rPr>
              <a:t>RouterA(config-</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authentication {</a:t>
            </a:r>
            <a:r>
              <a:rPr lang="en-US" altLang="zh-CN" sz="1800" b="1" dirty="0" err="1">
                <a:latin typeface="Courier New" panose="02070609020205020404" pitchFamily="49" charset="0"/>
              </a:rPr>
              <a:t>pre-share|rsa-sig|rsa-encr</a:t>
            </a:r>
            <a:r>
              <a:rPr lang="en-US" altLang="zh-CN" sz="1800" b="1" dirty="0">
                <a:latin typeface="Courier New" panose="02070609020205020404" pitchFamily="49" charset="0"/>
              </a:rPr>
              <a:t>}</a:t>
            </a:r>
            <a:endParaRPr lang="en-US" altLang="zh-CN" sz="1800" b="1" dirty="0">
              <a:latin typeface="Courier New" panose="02070609020205020404" pitchFamily="49" charset="0"/>
            </a:endParaRPr>
          </a:p>
          <a:p>
            <a:pPr>
              <a:lnSpc>
                <a:spcPct val="60000"/>
              </a:lnSpc>
              <a:spcBef>
                <a:spcPct val="50000"/>
              </a:spcBef>
            </a:pPr>
            <a:r>
              <a:rPr lang="en-US" altLang="zh-CN" sz="1800" b="1" dirty="0">
                <a:latin typeface="Courier New" panose="02070609020205020404" pitchFamily="49" charset="0"/>
              </a:rPr>
              <a:t>RouterA(config-</a:t>
            </a:r>
            <a:r>
              <a:rPr lang="en-US" altLang="zh-CN" sz="1800" b="1" dirty="0" err="1">
                <a:latin typeface="Courier New" panose="02070609020205020404" pitchFamily="49" charset="0"/>
              </a:rPr>
              <a:t>isakmp</a:t>
            </a:r>
            <a:r>
              <a:rPr lang="en-US" altLang="zh-CN" sz="1800" b="1" dirty="0">
                <a:latin typeface="Courier New" panose="02070609020205020404" pitchFamily="49" charset="0"/>
              </a:rPr>
              <a:t>)# lifetime {86400|3600}</a:t>
            </a:r>
            <a:endParaRPr lang="en-US" altLang="zh-CN" sz="1800" b="1" dirty="0">
              <a:latin typeface="Courier New" panose="02070609020205020404" pitchFamily="49" charset="0"/>
            </a:endParaRPr>
          </a:p>
        </p:txBody>
      </p:sp>
      <p:sp>
        <p:nvSpPr>
          <p:cNvPr id="139270" name="Rectangle 6"/>
          <p:cNvSpPr>
            <a:spLocks noGrp="1" noChangeArrowheads="1"/>
          </p:cNvSpPr>
          <p:nvPr>
            <p:ph type="body" idx="1"/>
          </p:nvPr>
        </p:nvSpPr>
        <p:spPr>
          <a:xfrm>
            <a:off x="2063750" y="4221163"/>
            <a:ext cx="7850188" cy="2087562"/>
          </a:xfrm>
          <a:noFill/>
        </p:spPr>
        <p:txBody>
          <a:bodyPr>
            <a:normAutofit fontScale="92500" lnSpcReduction="10000"/>
          </a:bodyPr>
          <a:lstStyle/>
          <a:p>
            <a:pPr>
              <a:lnSpc>
                <a:spcPct val="90000"/>
              </a:lnSpc>
              <a:buFont typeface="Wingdings" panose="05000000000000000000" pitchFamily="2" charset="2"/>
              <a:buBlip>
                <a:blip r:embed="rId1"/>
              </a:buBlip>
            </a:pPr>
            <a:r>
              <a:rPr lang="en-US" altLang="zh-CN" sz="2600" dirty="0">
                <a:ea typeface="宋体" pitchFamily="2" charset="-122"/>
              </a:rPr>
              <a:t>Authentication---</a:t>
            </a:r>
            <a:r>
              <a:rPr lang="zh-CN" altLang="en-US" sz="2600" dirty="0">
                <a:ea typeface="宋体" pitchFamily="2" charset="-122"/>
              </a:rPr>
              <a:t>身份认证方式</a:t>
            </a:r>
            <a:endParaRPr lang="zh-CN" altLang="en-US" sz="2600" dirty="0">
              <a:ea typeface="宋体" pitchFamily="2" charset="-122"/>
            </a:endParaRPr>
          </a:p>
          <a:p>
            <a:pPr>
              <a:lnSpc>
                <a:spcPct val="90000"/>
              </a:lnSpc>
              <a:buFont typeface="Wingdings" panose="05000000000000000000" pitchFamily="2" charset="2"/>
              <a:buBlip>
                <a:blip r:embed="rId1"/>
              </a:buBlip>
            </a:pPr>
            <a:r>
              <a:rPr lang="en-US" altLang="zh-CN" sz="2600" dirty="0">
                <a:ea typeface="宋体" pitchFamily="2" charset="-122"/>
              </a:rPr>
              <a:t>Encryption---</a:t>
            </a:r>
            <a:r>
              <a:rPr lang="zh-CN" altLang="en-US" sz="2600" dirty="0">
                <a:ea typeface="宋体" pitchFamily="2" charset="-122"/>
              </a:rPr>
              <a:t>加密算法</a:t>
            </a:r>
            <a:endParaRPr lang="zh-CN" altLang="en-US" sz="2600" dirty="0">
              <a:ea typeface="宋体" pitchFamily="2" charset="-122"/>
            </a:endParaRPr>
          </a:p>
          <a:p>
            <a:pPr>
              <a:lnSpc>
                <a:spcPct val="90000"/>
              </a:lnSpc>
              <a:buFont typeface="Wingdings" panose="05000000000000000000" pitchFamily="2" charset="2"/>
              <a:buBlip>
                <a:blip r:embed="rId1"/>
              </a:buBlip>
            </a:pPr>
            <a:r>
              <a:rPr lang="en-US" altLang="zh-CN" sz="2600" dirty="0">
                <a:ea typeface="宋体" pitchFamily="2" charset="-122"/>
              </a:rPr>
              <a:t>Group---DH</a:t>
            </a:r>
            <a:r>
              <a:rPr lang="zh-CN" altLang="en-US" sz="2600" dirty="0">
                <a:ea typeface="宋体" pitchFamily="2" charset="-122"/>
              </a:rPr>
              <a:t>算法组</a:t>
            </a:r>
            <a:endParaRPr lang="zh-CN" altLang="en-US" sz="2600" dirty="0">
              <a:ea typeface="宋体" pitchFamily="2" charset="-122"/>
            </a:endParaRPr>
          </a:p>
          <a:p>
            <a:pPr>
              <a:lnSpc>
                <a:spcPct val="90000"/>
              </a:lnSpc>
              <a:buFont typeface="Wingdings" panose="05000000000000000000" pitchFamily="2" charset="2"/>
              <a:buBlip>
                <a:blip r:embed="rId1"/>
              </a:buBlip>
            </a:pPr>
            <a:r>
              <a:rPr lang="en-US" altLang="zh-CN" sz="2600" dirty="0">
                <a:ea typeface="宋体" pitchFamily="2" charset="-122"/>
              </a:rPr>
              <a:t>Hash---</a:t>
            </a:r>
            <a:r>
              <a:rPr lang="zh-CN" altLang="en-US" sz="2600" dirty="0">
                <a:ea typeface="宋体" pitchFamily="2" charset="-122"/>
              </a:rPr>
              <a:t>摘要算法</a:t>
            </a:r>
            <a:endParaRPr lang="zh-CN" altLang="en-US" sz="2600" dirty="0">
              <a:ea typeface="宋体" pitchFamily="2" charset="-122"/>
            </a:endParaRPr>
          </a:p>
          <a:p>
            <a:pPr>
              <a:lnSpc>
                <a:spcPct val="90000"/>
              </a:lnSpc>
              <a:buFont typeface="Wingdings" panose="05000000000000000000" pitchFamily="2" charset="2"/>
              <a:buBlip>
                <a:blip r:embed="rId1"/>
              </a:buBlip>
            </a:pPr>
            <a:r>
              <a:rPr lang="en-US" altLang="zh-CN" sz="2600" dirty="0">
                <a:ea typeface="宋体" pitchFamily="2" charset="-122"/>
              </a:rPr>
              <a:t>Lifetime---IKE</a:t>
            </a:r>
            <a:r>
              <a:rPr lang="zh-CN" altLang="en-US" sz="2600" dirty="0">
                <a:ea typeface="宋体" pitchFamily="2" charset="-122"/>
              </a:rPr>
              <a:t>生存期</a:t>
            </a:r>
            <a:endParaRPr lang="zh-CN" altLang="en-US" sz="2600" dirty="0">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838200" y="12701"/>
            <a:ext cx="10515600" cy="1325563"/>
          </a:xfrm>
        </p:spPr>
        <p:txBody>
          <a:bodyPr/>
          <a:lstStyle/>
          <a:p>
            <a:pPr>
              <a:defRPr/>
            </a:pPr>
            <a:r>
              <a:rPr lang="en-US" altLang="zh-CN" dirty="0">
                <a:ea typeface="宋体" pitchFamily="2" charset="-122"/>
              </a:rPr>
              <a:t>IKE</a:t>
            </a:r>
            <a:r>
              <a:rPr lang="zh-CN" altLang="en-US" dirty="0">
                <a:ea typeface="宋体" pitchFamily="2" charset="-122"/>
              </a:rPr>
              <a:t>策略集的优先级</a:t>
            </a:r>
            <a:endParaRPr lang="zh-CN" altLang="en-US" dirty="0">
              <a:ea typeface="宋体" pitchFamily="2" charset="-122"/>
            </a:endParaRPr>
          </a:p>
        </p:txBody>
      </p:sp>
      <p:sp>
        <p:nvSpPr>
          <p:cNvPr id="141315" name="Rectangle 3"/>
          <p:cNvSpPr>
            <a:spLocks noGrp="1" noChangeArrowheads="1"/>
          </p:cNvSpPr>
          <p:nvPr>
            <p:ph type="body" idx="1"/>
          </p:nvPr>
        </p:nvSpPr>
        <p:spPr>
          <a:xfrm>
            <a:off x="1978026" y="1412875"/>
            <a:ext cx="3508375" cy="2438400"/>
          </a:xfrm>
          <a:solidFill>
            <a:srgbClr val="FFCC99"/>
          </a:solidFill>
          <a:ln w="12700" cap="flat">
            <a:solidFill>
              <a:srgbClr val="000000"/>
            </a:solidFill>
            <a:miter lim="800000"/>
          </a:ln>
        </p:spPr>
        <p:txBody>
          <a:bodyPr vert="horz" lIns="82550" tIns="41275" rIns="82550" bIns="41275" rtlCol="0">
            <a:spAutoFit/>
          </a:bodyPr>
          <a:lstStyle/>
          <a:p>
            <a:pPr marL="0" indent="0" defTabSz="725805">
              <a:lnSpc>
                <a:spcPct val="75000"/>
              </a:lnSpc>
              <a:spcBef>
                <a:spcPct val="0"/>
              </a:spcBef>
              <a:spcAft>
                <a:spcPct val="35000"/>
              </a:spcAft>
              <a:buClr>
                <a:schemeClr val="bg1"/>
              </a:buClr>
              <a:buNone/>
            </a:pPr>
            <a:r>
              <a:rPr lang="en-US" altLang="zh-CN" sz="1600" b="1">
                <a:solidFill>
                  <a:srgbClr val="000000"/>
                </a:solidFill>
                <a:latin typeface="Courier New" panose="02070609020205020404" pitchFamily="49" charset="0"/>
                <a:ea typeface="宋体" pitchFamily="2" charset="-122"/>
              </a:rPr>
              <a:t>crypto isakmp policy 100</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Clr>
                <a:schemeClr val="bg1"/>
              </a:buClr>
              <a:buNone/>
            </a:pPr>
            <a:r>
              <a:rPr lang="en-US" altLang="zh-CN" sz="1600">
                <a:solidFill>
                  <a:srgbClr val="000000"/>
                </a:solidFill>
                <a:latin typeface="Courier New" panose="02070609020205020404" pitchFamily="49" charset="0"/>
                <a:ea typeface="宋体" pitchFamily="2" charset="-122"/>
              </a:rPr>
              <a:t>  </a:t>
            </a:r>
            <a:r>
              <a:rPr lang="en-US" altLang="zh-CN" sz="1600" b="1">
                <a:solidFill>
                  <a:srgbClr val="000000"/>
                </a:solidFill>
                <a:latin typeface="Courier New" panose="02070609020205020404" pitchFamily="49" charset="0"/>
                <a:ea typeface="宋体" pitchFamily="2" charset="-122"/>
              </a:rPr>
              <a:t>hash md5 </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Clr>
                <a:schemeClr val="bg1"/>
              </a:buClr>
              <a:buNone/>
            </a:pPr>
            <a:r>
              <a:rPr lang="en-US" altLang="zh-CN" sz="1600">
                <a:solidFill>
                  <a:srgbClr val="000000"/>
                </a:solidFill>
                <a:latin typeface="Courier New" panose="02070609020205020404" pitchFamily="49" charset="0"/>
                <a:ea typeface="宋体" pitchFamily="2" charset="-122"/>
              </a:rPr>
              <a:t>  </a:t>
            </a:r>
            <a:r>
              <a:rPr lang="en-US" altLang="zh-CN" sz="1600" b="1">
                <a:solidFill>
                  <a:srgbClr val="000000"/>
                </a:solidFill>
                <a:latin typeface="Courier New" panose="02070609020205020404" pitchFamily="49" charset="0"/>
                <a:ea typeface="宋体" pitchFamily="2" charset="-122"/>
              </a:rPr>
              <a:t>authentication</a:t>
            </a:r>
            <a:r>
              <a:rPr lang="en-US" altLang="zh-CN" sz="1600">
                <a:solidFill>
                  <a:srgbClr val="000000"/>
                </a:solidFill>
                <a:latin typeface="Courier New" panose="02070609020205020404" pitchFamily="49" charset="0"/>
                <a:ea typeface="宋体" pitchFamily="2" charset="-122"/>
              </a:rPr>
              <a:t> </a:t>
            </a:r>
            <a:r>
              <a:rPr lang="en-US" altLang="zh-CN" sz="1600" b="1">
                <a:solidFill>
                  <a:srgbClr val="000000"/>
                </a:solidFill>
                <a:latin typeface="Courier New" panose="02070609020205020404" pitchFamily="49" charset="0"/>
                <a:ea typeface="宋体" pitchFamily="2" charset="-122"/>
              </a:rPr>
              <a:t>pre-share</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b="1">
                <a:solidFill>
                  <a:srgbClr val="000000"/>
                </a:solidFill>
                <a:latin typeface="Courier New" panose="02070609020205020404" pitchFamily="49" charset="0"/>
                <a:ea typeface="宋体" pitchFamily="2" charset="-122"/>
              </a:rPr>
              <a:t>crypto isakmp policy 200</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b="1">
                <a:solidFill>
                  <a:srgbClr val="000000"/>
                </a:solidFill>
                <a:latin typeface="Courier New" panose="02070609020205020404" pitchFamily="49" charset="0"/>
                <a:ea typeface="宋体" pitchFamily="2" charset="-122"/>
              </a:rPr>
              <a:t>  authentication rsa-sig</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a:solidFill>
                  <a:srgbClr val="000000"/>
                </a:solidFill>
                <a:latin typeface="Courier New" panose="02070609020205020404" pitchFamily="49" charset="0"/>
                <a:ea typeface="宋体" pitchFamily="2" charset="-122"/>
              </a:rPr>
              <a:t>  </a:t>
            </a:r>
            <a:r>
              <a:rPr lang="en-US" altLang="zh-CN" sz="1600" b="1">
                <a:solidFill>
                  <a:srgbClr val="000000"/>
                </a:solidFill>
                <a:latin typeface="Courier New" panose="02070609020205020404" pitchFamily="49" charset="0"/>
                <a:ea typeface="宋体" pitchFamily="2" charset="-122"/>
              </a:rPr>
              <a:t>hash sha</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b="1">
                <a:solidFill>
                  <a:srgbClr val="000000"/>
                </a:solidFill>
                <a:latin typeface="Courier New" panose="02070609020205020404" pitchFamily="49" charset="0"/>
                <a:ea typeface="宋体" pitchFamily="2" charset="-122"/>
              </a:rPr>
              <a:t>crypto isakmp policy 300</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b="1">
                <a:solidFill>
                  <a:srgbClr val="000000"/>
                </a:solidFill>
                <a:latin typeface="Courier New" panose="02070609020205020404" pitchFamily="49" charset="0"/>
                <a:ea typeface="宋体" pitchFamily="2" charset="-122"/>
              </a:rPr>
              <a:t>  authentication pre-share</a:t>
            </a:r>
            <a:endParaRPr lang="en-US" altLang="zh-CN" sz="1600" b="1">
              <a:solidFill>
                <a:srgbClr val="000000"/>
              </a:solidFill>
              <a:latin typeface="Courier New" panose="02070609020205020404" pitchFamily="49" charset="0"/>
              <a:ea typeface="宋体" pitchFamily="2" charset="-122"/>
            </a:endParaRPr>
          </a:p>
          <a:p>
            <a:pPr marL="0" indent="0" defTabSz="725805">
              <a:lnSpc>
                <a:spcPct val="75000"/>
              </a:lnSpc>
              <a:spcBef>
                <a:spcPct val="0"/>
              </a:spcBef>
              <a:spcAft>
                <a:spcPct val="35000"/>
              </a:spcAft>
              <a:buNone/>
            </a:pPr>
            <a:r>
              <a:rPr lang="en-US" altLang="zh-CN" sz="1600" b="1">
                <a:solidFill>
                  <a:srgbClr val="000000"/>
                </a:solidFill>
                <a:latin typeface="Courier New" panose="02070609020205020404" pitchFamily="49" charset="0"/>
                <a:ea typeface="宋体" pitchFamily="2" charset="-122"/>
              </a:rPr>
              <a:t>  hash md5</a:t>
            </a:r>
            <a:endParaRPr lang="en-US" altLang="zh-CN" sz="1600" b="1">
              <a:solidFill>
                <a:srgbClr val="000000"/>
              </a:solidFill>
              <a:latin typeface="Courier New" panose="02070609020205020404" pitchFamily="49" charset="0"/>
              <a:ea typeface="宋体" pitchFamily="2" charset="-122"/>
            </a:endParaRPr>
          </a:p>
        </p:txBody>
      </p:sp>
      <p:sp>
        <p:nvSpPr>
          <p:cNvPr id="141316" name="Rectangle 4"/>
          <p:cNvSpPr>
            <a:spLocks noChangeArrowheads="1"/>
          </p:cNvSpPr>
          <p:nvPr/>
        </p:nvSpPr>
        <p:spPr bwMode="auto">
          <a:xfrm>
            <a:off x="1995488" y="1139826"/>
            <a:ext cx="1739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500" b="1" dirty="0">
                <a:solidFill>
                  <a:srgbClr val="000000"/>
                </a:solidFill>
                <a:latin typeface="Arial" panose="020B0704020202020204" pitchFamily="34" charset="0"/>
              </a:rPr>
              <a:t>RouterA(config)#</a:t>
            </a:r>
            <a:endParaRPr lang="en-US" altLang="zh-CN" sz="1800" b="1" dirty="0">
              <a:solidFill>
                <a:srgbClr val="000000"/>
              </a:solidFill>
              <a:latin typeface="Courier New" panose="02070609020205020404" pitchFamily="49" charset="0"/>
            </a:endParaRPr>
          </a:p>
        </p:txBody>
      </p:sp>
      <p:sp>
        <p:nvSpPr>
          <p:cNvPr id="141317" name="Rectangle 5"/>
          <p:cNvSpPr>
            <a:spLocks noChangeArrowheads="1"/>
          </p:cNvSpPr>
          <p:nvPr/>
        </p:nvSpPr>
        <p:spPr bwMode="auto">
          <a:xfrm>
            <a:off x="6462713" y="1123951"/>
            <a:ext cx="1739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500" b="1">
                <a:solidFill>
                  <a:srgbClr val="000000"/>
                </a:solidFill>
                <a:latin typeface="Arial" panose="020B0704020202020204" pitchFamily="34" charset="0"/>
              </a:rPr>
              <a:t>RouterB(config)#</a:t>
            </a:r>
            <a:endParaRPr lang="en-US" altLang="zh-CN" sz="1800" b="1">
              <a:solidFill>
                <a:srgbClr val="000000"/>
              </a:solidFill>
              <a:latin typeface="Courier New" panose="02070609020205020404" pitchFamily="49" charset="0"/>
            </a:endParaRPr>
          </a:p>
        </p:txBody>
      </p:sp>
      <p:sp>
        <p:nvSpPr>
          <p:cNvPr id="141318" name="Rectangle 6"/>
          <p:cNvSpPr>
            <a:spLocks noChangeArrowheads="1"/>
          </p:cNvSpPr>
          <p:nvPr/>
        </p:nvSpPr>
        <p:spPr bwMode="auto">
          <a:xfrm>
            <a:off x="6456363" y="1412875"/>
            <a:ext cx="3625850" cy="2438400"/>
          </a:xfrm>
          <a:prstGeom prst="rect">
            <a:avLst/>
          </a:prstGeom>
          <a:solidFill>
            <a:srgbClr val="FFCC99"/>
          </a:solidFill>
          <a:ln w="12700">
            <a:solidFill>
              <a:srgbClr val="000000"/>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crypto isakmp policy 100</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hash md5 </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authentication pre-share</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crypto isakmp policy 200</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authentication rsa-sig</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hash sha</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crypto isakmp policy 300</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authentication rsa-sig</a:t>
            </a:r>
            <a:endParaRPr lang="en-US" altLang="zh-CN" sz="1600" b="1">
              <a:solidFill>
                <a:srgbClr val="000000"/>
              </a:solidFill>
              <a:latin typeface="Courier New" panose="02070609020205020404" pitchFamily="49" charset="0"/>
            </a:endParaRPr>
          </a:p>
          <a:p>
            <a:pPr>
              <a:lnSpc>
                <a:spcPct val="75000"/>
              </a:lnSpc>
              <a:spcAft>
                <a:spcPct val="35000"/>
              </a:spcAft>
              <a:buClr>
                <a:schemeClr val="accent2"/>
              </a:buClr>
              <a:buFont typeface="Helvetica" pitchFamily="34" charset="0"/>
              <a:buNone/>
            </a:pPr>
            <a:r>
              <a:rPr lang="en-US" altLang="zh-CN" sz="1600" b="1">
                <a:solidFill>
                  <a:srgbClr val="000000"/>
                </a:solidFill>
                <a:latin typeface="Courier New" panose="02070609020205020404" pitchFamily="49" charset="0"/>
              </a:rPr>
              <a:t>  hash md5</a:t>
            </a:r>
            <a:endParaRPr lang="en-US" altLang="zh-CN" sz="1600" b="1">
              <a:solidFill>
                <a:srgbClr val="000000"/>
              </a:solidFill>
              <a:latin typeface="Courier New" panose="02070609020205020404" pitchFamily="49" charset="0"/>
            </a:endParaRPr>
          </a:p>
        </p:txBody>
      </p:sp>
      <p:sp>
        <p:nvSpPr>
          <p:cNvPr id="141319" name="Line 7"/>
          <p:cNvSpPr>
            <a:spLocks noChangeShapeType="1"/>
          </p:cNvSpPr>
          <p:nvPr/>
        </p:nvSpPr>
        <p:spPr bwMode="auto">
          <a:xfrm>
            <a:off x="5126039" y="1535113"/>
            <a:ext cx="1336675"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0" name="Line 8"/>
          <p:cNvSpPr>
            <a:spLocks noChangeShapeType="1"/>
          </p:cNvSpPr>
          <p:nvPr/>
        </p:nvSpPr>
        <p:spPr bwMode="auto">
          <a:xfrm>
            <a:off x="5062539" y="2341563"/>
            <a:ext cx="1393825"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1" name="Line 9"/>
          <p:cNvSpPr>
            <a:spLocks noChangeShapeType="1"/>
          </p:cNvSpPr>
          <p:nvPr/>
        </p:nvSpPr>
        <p:spPr bwMode="auto">
          <a:xfrm>
            <a:off x="5083175" y="3135313"/>
            <a:ext cx="1379538"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2" name="Rectangle 10"/>
          <p:cNvSpPr>
            <a:spLocks noChangeArrowheads="1"/>
          </p:cNvSpPr>
          <p:nvPr/>
        </p:nvSpPr>
        <p:spPr bwMode="auto">
          <a:xfrm>
            <a:off x="1905000" y="4343400"/>
            <a:ext cx="7850188"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en-US" altLang="zh-CN" sz="2000" dirty="0">
                <a:latin typeface="Verdana" panose="020B0604030504040204" pitchFamily="34" charset="0"/>
              </a:rPr>
              <a:t>Priority</a:t>
            </a:r>
            <a:r>
              <a:rPr kumimoji="1" lang="zh-CN" altLang="en-US" sz="2000" dirty="0">
                <a:latin typeface="Verdana" panose="020B0604030504040204" pitchFamily="34" charset="0"/>
              </a:rPr>
              <a:t>表示策略集的优先级，该值越小表示优先级越高</a:t>
            </a:r>
            <a:endParaRPr kumimoji="1" lang="zh-CN" altLang="en-US" sz="2000" dirty="0">
              <a:latin typeface="Verdana" panose="020B0604030504040204" pitchFamily="34" charset="0"/>
            </a:endParaRPr>
          </a:p>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000" dirty="0">
                <a:latin typeface="Verdana" panose="020B0604030504040204" pitchFamily="34" charset="0"/>
              </a:rPr>
              <a:t>路由器将</a:t>
            </a:r>
            <a:r>
              <a:rPr kumimoji="1" lang="zh-CN" altLang="en-US" sz="2000" u="sng" dirty="0">
                <a:latin typeface="Verdana" panose="020B0604030504040204" pitchFamily="34" charset="0"/>
              </a:rPr>
              <a:t>首先比较优先级最高的策略集是否匹配</a:t>
            </a:r>
            <a:r>
              <a:rPr kumimoji="1" lang="zh-CN" altLang="en-US" sz="2000" dirty="0">
                <a:latin typeface="Verdana" panose="020B0604030504040204" pitchFamily="34" charset="0"/>
              </a:rPr>
              <a:t>，因此本例中虽然三个策略集都匹配，但路由器只会采用</a:t>
            </a:r>
            <a:r>
              <a:rPr kumimoji="1" lang="en-US" altLang="zh-CN" sz="2000" dirty="0">
                <a:latin typeface="Verdana" panose="020B0604030504040204" pitchFamily="34" charset="0"/>
              </a:rPr>
              <a:t>policy 100</a:t>
            </a:r>
            <a:endParaRPr kumimoji="1" lang="en-US" altLang="zh-CN" sz="2000" dirty="0">
              <a:latin typeface="Verdana" panose="020B0604030504040204" pitchFamily="34" charset="0"/>
            </a:endParaRPr>
          </a:p>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000" dirty="0">
                <a:latin typeface="Verdana" panose="020B0604030504040204" pitchFamily="34" charset="0"/>
              </a:rPr>
              <a:t>建议把最安全的策略集设为最高优先级</a:t>
            </a:r>
            <a:endParaRPr kumimoji="1" lang="zh-CN" altLang="en-US" sz="2000" dirty="0">
              <a:latin typeface="Verdan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a:defRPr/>
            </a:pPr>
            <a:r>
              <a:rPr lang="zh-CN" altLang="en-US">
                <a:ea typeface="宋体" pitchFamily="2" charset="-122"/>
              </a:rPr>
              <a:t>使用共享密钥进行身份认证</a:t>
            </a:r>
            <a:endParaRPr lang="zh-CN" altLang="en-US">
              <a:ea typeface="宋体" pitchFamily="2" charset="-122"/>
            </a:endParaRPr>
          </a:p>
        </p:txBody>
      </p:sp>
      <p:sp>
        <p:nvSpPr>
          <p:cNvPr id="142339" name="Rectangle 3"/>
          <p:cNvSpPr>
            <a:spLocks noChangeArrowheads="1"/>
          </p:cNvSpPr>
          <p:nvPr/>
        </p:nvSpPr>
        <p:spPr bwMode="auto">
          <a:xfrm>
            <a:off x="2057400" y="4992689"/>
            <a:ext cx="7543800" cy="701675"/>
          </a:xfrm>
          <a:prstGeom prst="rect">
            <a:avLst/>
          </a:prstGeom>
          <a:solidFill>
            <a:srgbClr val="FFCC99"/>
          </a:solidFill>
          <a:ln w="9525">
            <a:solidFill>
              <a:schemeClr val="tx1"/>
            </a:solidFill>
            <a:miter lim="800000"/>
          </a:ln>
        </p:spPr>
        <p:txBody>
          <a:bodyPr lIns="82550" tIns="41275" rIns="82550" bIns="41275">
            <a:spAutoFit/>
          </a:bodyPr>
          <a:lstStyle>
            <a:lvl1pPr marL="228600" indent="-228600"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crypto </a:t>
            </a:r>
            <a:r>
              <a:rPr lang="en-US" altLang="zh-CN" sz="2000" b="1" dirty="0" err="1">
                <a:latin typeface="Courier New" panose="02070609020205020404" pitchFamily="49" charset="0"/>
              </a:rPr>
              <a:t>isakmp</a:t>
            </a:r>
            <a:r>
              <a:rPr lang="en-US" altLang="zh-CN" sz="2000" b="1" dirty="0">
                <a:latin typeface="Courier New" panose="02070609020205020404" pitchFamily="49" charset="0"/>
              </a:rPr>
              <a:t> key cisco1234 address 172.30.2.2</a:t>
            </a:r>
            <a:endParaRPr lang="en-US" altLang="zh-CN" sz="2000" b="1" dirty="0">
              <a:latin typeface="Courier New" panose="02070609020205020404" pitchFamily="49" charset="0"/>
            </a:endParaRPr>
          </a:p>
        </p:txBody>
      </p:sp>
      <p:sp>
        <p:nvSpPr>
          <p:cNvPr id="142340" name="Rectangle 4"/>
          <p:cNvSpPr>
            <a:spLocks noChangeArrowheads="1"/>
          </p:cNvSpPr>
          <p:nvPr/>
        </p:nvSpPr>
        <p:spPr bwMode="auto">
          <a:xfrm>
            <a:off x="2057400" y="3154363"/>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Arial" panose="020B0704020202020204" pitchFamily="34" charset="0"/>
              </a:rPr>
              <a:t>router(config)#</a:t>
            </a:r>
            <a:endParaRPr lang="en-US" altLang="zh-CN" sz="1800" b="1">
              <a:solidFill>
                <a:srgbClr val="000000"/>
              </a:solidFill>
              <a:latin typeface="Arial" panose="020B0704020202020204" pitchFamily="34" charset="0"/>
            </a:endParaRPr>
          </a:p>
        </p:txBody>
      </p:sp>
      <p:sp>
        <p:nvSpPr>
          <p:cNvPr id="142341" name="Rectangle 5"/>
          <p:cNvSpPr>
            <a:spLocks noChangeArrowheads="1"/>
          </p:cNvSpPr>
          <p:nvPr/>
        </p:nvSpPr>
        <p:spPr bwMode="auto">
          <a:xfrm>
            <a:off x="2057400" y="3505200"/>
            <a:ext cx="754380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crypto </a:t>
            </a:r>
            <a:r>
              <a:rPr lang="en-US" altLang="zh-CN" sz="2000" b="1" dirty="0" err="1">
                <a:latin typeface="Courier New" panose="02070609020205020404" pitchFamily="49" charset="0"/>
              </a:rPr>
              <a:t>isakmp</a:t>
            </a:r>
            <a:r>
              <a:rPr lang="en-US" altLang="zh-CN" sz="2000" b="1" dirty="0">
                <a:latin typeface="Courier New" panose="02070609020205020404" pitchFamily="49" charset="0"/>
              </a:rPr>
              <a:t> key </a:t>
            </a:r>
            <a:r>
              <a:rPr lang="en-US" altLang="zh-CN" sz="2000" b="1" i="1" dirty="0" err="1">
                <a:latin typeface="Courier New" panose="02070609020205020404" pitchFamily="49" charset="0"/>
              </a:rPr>
              <a:t>keystring</a:t>
            </a:r>
            <a:r>
              <a:rPr lang="en-US" altLang="zh-CN" sz="2000" b="1" dirty="0">
                <a:latin typeface="Courier New" panose="02070609020205020404" pitchFamily="49" charset="0"/>
              </a:rPr>
              <a:t> address </a:t>
            </a:r>
            <a:r>
              <a:rPr lang="en-US" altLang="zh-CN" sz="2000" b="1" i="1" dirty="0">
                <a:latin typeface="Courier New" panose="02070609020205020404" pitchFamily="49" charset="0"/>
              </a:rPr>
              <a:t>peer-address</a:t>
            </a:r>
            <a:endParaRPr lang="en-US" altLang="zh-CN" sz="2000" b="1" i="1" dirty="0">
              <a:latin typeface="Courier New" panose="02070609020205020404" pitchFamily="49" charset="0"/>
            </a:endParaRPr>
          </a:p>
        </p:txBody>
      </p:sp>
      <p:sp>
        <p:nvSpPr>
          <p:cNvPr id="142342" name="Rectangle 6"/>
          <p:cNvSpPr>
            <a:spLocks noChangeArrowheads="1"/>
          </p:cNvSpPr>
          <p:nvPr/>
        </p:nvSpPr>
        <p:spPr bwMode="auto">
          <a:xfrm>
            <a:off x="2057400" y="4344988"/>
            <a:ext cx="754380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latin typeface="Courier New" panose="02070609020205020404" pitchFamily="49" charset="0"/>
              </a:rPr>
              <a:t>crypto isakmp key </a:t>
            </a:r>
            <a:r>
              <a:rPr lang="en-US" altLang="zh-CN" sz="2000" b="1" i="1">
                <a:latin typeface="Courier New" panose="02070609020205020404" pitchFamily="49" charset="0"/>
              </a:rPr>
              <a:t>keystring</a:t>
            </a:r>
            <a:r>
              <a:rPr lang="en-US" altLang="zh-CN" sz="2000" b="1">
                <a:latin typeface="Courier New" panose="02070609020205020404" pitchFamily="49" charset="0"/>
              </a:rPr>
              <a:t> hostname </a:t>
            </a:r>
            <a:r>
              <a:rPr lang="en-US" altLang="zh-CN" sz="2000" b="1" i="1">
                <a:latin typeface="Courier New" panose="02070609020205020404" pitchFamily="49" charset="0"/>
              </a:rPr>
              <a:t>hostname</a:t>
            </a:r>
            <a:endParaRPr lang="en-US" altLang="zh-CN" sz="2000" b="1" i="1">
              <a:latin typeface="Courier New" panose="02070609020205020404" pitchFamily="49" charset="0"/>
            </a:endParaRPr>
          </a:p>
        </p:txBody>
      </p:sp>
      <p:sp>
        <p:nvSpPr>
          <p:cNvPr id="142343" name="Rectangle 7"/>
          <p:cNvSpPr>
            <a:spLocks noChangeArrowheads="1"/>
          </p:cNvSpPr>
          <p:nvPr/>
        </p:nvSpPr>
        <p:spPr bwMode="auto">
          <a:xfrm>
            <a:off x="2057400" y="4005263"/>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Arial" panose="020B0704020202020204" pitchFamily="34" charset="0"/>
              </a:rPr>
              <a:t>router(config)#</a:t>
            </a:r>
            <a:endParaRPr lang="en-US" altLang="zh-CN" sz="1800" b="1">
              <a:solidFill>
                <a:srgbClr val="000000"/>
              </a:solidFill>
              <a:latin typeface="Arial" panose="020B0704020202020204" pitchFamily="34" charset="0"/>
            </a:endParaRPr>
          </a:p>
        </p:txBody>
      </p:sp>
      <p:sp>
        <p:nvSpPr>
          <p:cNvPr id="142344" name="Text Box 8"/>
          <p:cNvSpPr txBox="1">
            <a:spLocks noChangeArrowheads="1"/>
          </p:cNvSpPr>
          <p:nvPr/>
        </p:nvSpPr>
        <p:spPr bwMode="auto">
          <a:xfrm>
            <a:off x="4078288" y="2616201"/>
            <a:ext cx="1909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zh-CN" altLang="en-US" sz="1600" b="1">
                <a:latin typeface="Helvetica" pitchFamily="34" charset="0"/>
              </a:rPr>
              <a:t>共享密钥</a:t>
            </a:r>
            <a:endParaRPr lang="zh-CN" altLang="en-US" sz="1600" b="1">
              <a:latin typeface="Helvetica" pitchFamily="34" charset="0"/>
            </a:endParaRPr>
          </a:p>
          <a:p>
            <a:r>
              <a:rPr lang="en-US" altLang="zh-CN" sz="1600" b="1">
                <a:latin typeface="Helvetica" pitchFamily="34" charset="0"/>
              </a:rPr>
              <a:t>Cisco1234</a:t>
            </a:r>
            <a:endParaRPr lang="en-US" altLang="zh-CN" sz="1600" b="1">
              <a:latin typeface="Helvetica" pitchFamily="34" charset="0"/>
            </a:endParaRPr>
          </a:p>
        </p:txBody>
      </p:sp>
      <p:sp>
        <p:nvSpPr>
          <p:cNvPr id="142345" name="Line 9"/>
          <p:cNvSpPr>
            <a:spLocks noChangeShapeType="1"/>
          </p:cNvSpPr>
          <p:nvPr/>
        </p:nvSpPr>
        <p:spPr bwMode="auto">
          <a:xfrm>
            <a:off x="5359400" y="3059113"/>
            <a:ext cx="18875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1978" name="Line 10"/>
          <p:cNvSpPr>
            <a:spLocks noChangeShapeType="1"/>
          </p:cNvSpPr>
          <p:nvPr/>
        </p:nvSpPr>
        <p:spPr bwMode="auto">
          <a:xfrm>
            <a:off x="6781801" y="2311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1979" name="Line 11"/>
          <p:cNvSpPr>
            <a:spLocks noChangeShapeType="1"/>
          </p:cNvSpPr>
          <p:nvPr/>
        </p:nvSpPr>
        <p:spPr bwMode="auto">
          <a:xfrm>
            <a:off x="5024438" y="2311400"/>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42348" name="Rectangle 12"/>
          <p:cNvSpPr>
            <a:spLocks noChangeArrowheads="1"/>
          </p:cNvSpPr>
          <p:nvPr/>
        </p:nvSpPr>
        <p:spPr bwMode="auto">
          <a:xfrm>
            <a:off x="2316163" y="15494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42349" name="Rectangle 13"/>
          <p:cNvSpPr>
            <a:spLocks noChangeArrowheads="1"/>
          </p:cNvSpPr>
          <p:nvPr/>
        </p:nvSpPr>
        <p:spPr bwMode="auto">
          <a:xfrm>
            <a:off x="9358313" y="15494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142350" name="Rectangle 14"/>
          <p:cNvSpPr>
            <a:spLocks noChangeArrowheads="1"/>
          </p:cNvSpPr>
          <p:nvPr/>
        </p:nvSpPr>
        <p:spPr bwMode="auto">
          <a:xfrm>
            <a:off x="7270750" y="288925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172.30.2.2</a:t>
            </a:r>
            <a:endParaRPr lang="en-US" altLang="zh-CN" sz="1600" b="1">
              <a:latin typeface="Helvetica" pitchFamily="34" charset="0"/>
            </a:endParaRPr>
          </a:p>
        </p:txBody>
      </p:sp>
      <p:sp>
        <p:nvSpPr>
          <p:cNvPr id="211983" name="Line 15"/>
          <p:cNvSpPr>
            <a:spLocks noChangeShapeType="1"/>
          </p:cNvSpPr>
          <p:nvPr/>
        </p:nvSpPr>
        <p:spPr bwMode="auto">
          <a:xfrm flipH="1">
            <a:off x="8275638" y="21748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1984" name="Line 16"/>
          <p:cNvSpPr>
            <a:spLocks noChangeShapeType="1"/>
          </p:cNvSpPr>
          <p:nvPr/>
        </p:nvSpPr>
        <p:spPr bwMode="auto">
          <a:xfrm>
            <a:off x="7875588" y="233362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1985" name="Line 17"/>
          <p:cNvSpPr>
            <a:spLocks noChangeShapeType="1"/>
          </p:cNvSpPr>
          <p:nvPr/>
        </p:nvSpPr>
        <p:spPr bwMode="auto">
          <a:xfrm flipV="1">
            <a:off x="8277225" y="2032001"/>
            <a:ext cx="0"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42354" name="Group 18"/>
          <p:cNvGrpSpPr/>
          <p:nvPr/>
        </p:nvGrpSpPr>
        <p:grpSpPr bwMode="auto">
          <a:xfrm>
            <a:off x="3573463" y="2035176"/>
            <a:ext cx="1039812" cy="576263"/>
            <a:chOff x="1195" y="1170"/>
            <a:chExt cx="655" cy="363"/>
          </a:xfrm>
        </p:grpSpPr>
        <p:sp>
          <p:nvSpPr>
            <p:cNvPr id="211987" name="Line 19"/>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42480" name="Group 20"/>
            <p:cNvGrpSpPr/>
            <p:nvPr/>
          </p:nvGrpSpPr>
          <p:grpSpPr bwMode="auto">
            <a:xfrm>
              <a:off x="1589" y="1170"/>
              <a:ext cx="261" cy="363"/>
              <a:chOff x="1542" y="1251"/>
              <a:chExt cx="261" cy="363"/>
            </a:xfrm>
          </p:grpSpPr>
          <p:sp>
            <p:nvSpPr>
              <p:cNvPr id="211989" name="Line 21"/>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1990" name="Line 22"/>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sp>
        <p:nvSpPr>
          <p:cNvPr id="142355" name="Rectangle 23"/>
          <p:cNvSpPr>
            <a:spLocks noChangeArrowheads="1"/>
          </p:cNvSpPr>
          <p:nvPr/>
        </p:nvSpPr>
        <p:spPr bwMode="auto">
          <a:xfrm>
            <a:off x="4756151" y="236061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42356" name="Rectangle 24"/>
          <p:cNvSpPr>
            <a:spLocks noChangeArrowheads="1"/>
          </p:cNvSpPr>
          <p:nvPr/>
        </p:nvSpPr>
        <p:spPr bwMode="auto">
          <a:xfrm>
            <a:off x="7548564" y="2349500"/>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42357" name="Rectangle 25"/>
          <p:cNvSpPr>
            <a:spLocks noChangeArrowheads="1"/>
          </p:cNvSpPr>
          <p:nvPr/>
        </p:nvSpPr>
        <p:spPr bwMode="auto">
          <a:xfrm>
            <a:off x="2759076" y="241141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42358" name="Rectangle 26"/>
          <p:cNvSpPr>
            <a:spLocks noChangeArrowheads="1"/>
          </p:cNvSpPr>
          <p:nvPr/>
        </p:nvSpPr>
        <p:spPr bwMode="auto">
          <a:xfrm>
            <a:off x="8437564" y="2411413"/>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42359" name="Group 27"/>
          <p:cNvGrpSpPr/>
          <p:nvPr/>
        </p:nvGrpSpPr>
        <p:grpSpPr bwMode="auto">
          <a:xfrm>
            <a:off x="5637213" y="1828801"/>
            <a:ext cx="1338262" cy="811213"/>
            <a:chOff x="2448" y="1121"/>
            <a:chExt cx="843" cy="511"/>
          </a:xfrm>
        </p:grpSpPr>
        <p:sp>
          <p:nvSpPr>
            <p:cNvPr id="142459" name="Freeform 28"/>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42460" name="Oval 29"/>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1" name="Oval 30"/>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2" name="Oval 31"/>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3" name="Oval 32"/>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4" name="Oval 33"/>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5" name="Oval 34"/>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6" name="Oval 35"/>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7" name="Oval 36"/>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8" name="Oval 37"/>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69" name="Oval 38"/>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0" name="Oval 39"/>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1" name="Oval 40"/>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2" name="Oval 41"/>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3" name="Oval 42"/>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4" name="Oval 43"/>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5" name="Oval 44"/>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6" name="Oval 45"/>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7" name="Oval 46"/>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78" name="Rectangle 47"/>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42360" name="Rectangle 48"/>
          <p:cNvSpPr>
            <a:spLocks noChangeArrowheads="1"/>
          </p:cNvSpPr>
          <p:nvPr/>
        </p:nvSpPr>
        <p:spPr bwMode="auto">
          <a:xfrm>
            <a:off x="4357688" y="18319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42361" name="Rectangle 49"/>
          <p:cNvSpPr>
            <a:spLocks noChangeArrowheads="1"/>
          </p:cNvSpPr>
          <p:nvPr/>
        </p:nvSpPr>
        <p:spPr bwMode="auto">
          <a:xfrm>
            <a:off x="7181850" y="182721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grpSp>
        <p:nvGrpSpPr>
          <p:cNvPr id="142362" name="Group 50"/>
          <p:cNvGrpSpPr/>
          <p:nvPr/>
        </p:nvGrpSpPr>
        <p:grpSpPr bwMode="auto">
          <a:xfrm>
            <a:off x="3016251" y="1685926"/>
            <a:ext cx="754063" cy="682625"/>
            <a:chOff x="844" y="950"/>
            <a:chExt cx="475" cy="430"/>
          </a:xfrm>
        </p:grpSpPr>
        <p:sp>
          <p:nvSpPr>
            <p:cNvPr id="142438" name="Rectangle 51"/>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39" name="Rectangle 52"/>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40" name="Freeform 53"/>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41" name="Freeform 54"/>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2442" name="Line 55"/>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443" name="Freeform 56"/>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44" name="Freeform 57"/>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2445" name="Freeform 58"/>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46" name="Freeform 59"/>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2447" name="Freeform 60"/>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48" name="Freeform 61"/>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2449" name="Rectangle 62"/>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50" name="Rectangle 63"/>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51" name="Freeform 64"/>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52" name="Freeform 65"/>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2453" name="Freeform 66"/>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54" name="Freeform 67"/>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2455" name="Rectangle 68"/>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56" name="Rectangle 69"/>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57" name="Freeform 70"/>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58" name="Freeform 71"/>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2363" name="Group 72"/>
          <p:cNvGrpSpPr/>
          <p:nvPr/>
        </p:nvGrpSpPr>
        <p:grpSpPr bwMode="auto">
          <a:xfrm>
            <a:off x="8653463" y="1641476"/>
            <a:ext cx="754062" cy="682625"/>
            <a:chOff x="4395" y="922"/>
            <a:chExt cx="475" cy="430"/>
          </a:xfrm>
        </p:grpSpPr>
        <p:sp>
          <p:nvSpPr>
            <p:cNvPr id="142417" name="Rectangle 73"/>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18" name="Rectangle 74"/>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19" name="Freeform 75"/>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20" name="Freeform 76"/>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2421" name="Line 77"/>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422" name="Freeform 78"/>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23" name="Freeform 79"/>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2424" name="Freeform 80"/>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25" name="Freeform 81"/>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2426" name="Freeform 82"/>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27" name="Freeform 83"/>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2428" name="Rectangle 84"/>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29" name="Rectangle 85"/>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30" name="Freeform 86"/>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31" name="Freeform 87"/>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2432" name="Freeform 88"/>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33" name="Freeform 89"/>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2434" name="Rectangle 90"/>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35" name="Rectangle 91"/>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436" name="Freeform 92"/>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37" name="Freeform 93"/>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2364" name="Group 94"/>
          <p:cNvGrpSpPr/>
          <p:nvPr/>
        </p:nvGrpSpPr>
        <p:grpSpPr bwMode="auto">
          <a:xfrm>
            <a:off x="4486275" y="2163763"/>
            <a:ext cx="693738" cy="374650"/>
            <a:chOff x="1770" y="1251"/>
            <a:chExt cx="437" cy="236"/>
          </a:xfrm>
        </p:grpSpPr>
        <p:sp>
          <p:nvSpPr>
            <p:cNvPr id="142392" name="Oval 95"/>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93" name="Rectangle 96"/>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94" name="Rectangle 97"/>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95" name="Oval 98"/>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2396" name="Group 99"/>
            <p:cNvGrpSpPr/>
            <p:nvPr/>
          </p:nvGrpSpPr>
          <p:grpSpPr bwMode="auto">
            <a:xfrm>
              <a:off x="1836" y="1267"/>
              <a:ext cx="303" cy="106"/>
              <a:chOff x="1836" y="1267"/>
              <a:chExt cx="303" cy="106"/>
            </a:xfrm>
          </p:grpSpPr>
          <p:grpSp>
            <p:nvGrpSpPr>
              <p:cNvPr id="142399" name="Group 100"/>
              <p:cNvGrpSpPr/>
              <p:nvPr/>
            </p:nvGrpSpPr>
            <p:grpSpPr bwMode="auto">
              <a:xfrm>
                <a:off x="1836" y="1267"/>
                <a:ext cx="300" cy="103"/>
                <a:chOff x="1836" y="1267"/>
                <a:chExt cx="300" cy="103"/>
              </a:xfrm>
            </p:grpSpPr>
            <p:sp>
              <p:nvSpPr>
                <p:cNvPr id="142409" name="Freeform 101"/>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0" name="Freeform 102"/>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1" name="Freeform 103"/>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2" name="Freeform 104"/>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3" name="Freeform 105"/>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4" name="Freeform 106"/>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5" name="Freeform 107"/>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16" name="Freeform 108"/>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2400" name="Group 109"/>
              <p:cNvGrpSpPr/>
              <p:nvPr/>
            </p:nvGrpSpPr>
            <p:grpSpPr bwMode="auto">
              <a:xfrm>
                <a:off x="1839" y="1270"/>
                <a:ext cx="300" cy="103"/>
                <a:chOff x="1839" y="1270"/>
                <a:chExt cx="300" cy="103"/>
              </a:xfrm>
            </p:grpSpPr>
            <p:sp>
              <p:nvSpPr>
                <p:cNvPr id="142401" name="Freeform 110"/>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2" name="Freeform 111"/>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3" name="Freeform 112"/>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4" name="Freeform 113"/>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5" name="Freeform 114"/>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6" name="Freeform 115"/>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7" name="Freeform 116"/>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408" name="Freeform 117"/>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2397" name="Line 118"/>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398" name="Line 119"/>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2365" name="Group 120"/>
          <p:cNvGrpSpPr/>
          <p:nvPr/>
        </p:nvGrpSpPr>
        <p:grpSpPr bwMode="auto">
          <a:xfrm>
            <a:off x="7343775" y="2159000"/>
            <a:ext cx="693738" cy="374650"/>
            <a:chOff x="3570" y="1248"/>
            <a:chExt cx="437" cy="236"/>
          </a:xfrm>
        </p:grpSpPr>
        <p:sp>
          <p:nvSpPr>
            <p:cNvPr id="142367" name="Oval 121"/>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68" name="Rectangle 122"/>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69" name="Rectangle 123"/>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2370" name="Oval 124"/>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2371" name="Group 125"/>
            <p:cNvGrpSpPr/>
            <p:nvPr/>
          </p:nvGrpSpPr>
          <p:grpSpPr bwMode="auto">
            <a:xfrm>
              <a:off x="3636" y="1264"/>
              <a:ext cx="303" cy="106"/>
              <a:chOff x="3636" y="1264"/>
              <a:chExt cx="303" cy="106"/>
            </a:xfrm>
          </p:grpSpPr>
          <p:grpSp>
            <p:nvGrpSpPr>
              <p:cNvPr id="142374" name="Group 126"/>
              <p:cNvGrpSpPr/>
              <p:nvPr/>
            </p:nvGrpSpPr>
            <p:grpSpPr bwMode="auto">
              <a:xfrm>
                <a:off x="3636" y="1264"/>
                <a:ext cx="300" cy="103"/>
                <a:chOff x="3636" y="1264"/>
                <a:chExt cx="300" cy="103"/>
              </a:xfrm>
            </p:grpSpPr>
            <p:sp>
              <p:nvSpPr>
                <p:cNvPr id="142384" name="Freeform 127"/>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5" name="Freeform 128"/>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6" name="Freeform 129"/>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7" name="Freeform 130"/>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8" name="Freeform 131"/>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9" name="Freeform 132"/>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90" name="Freeform 133"/>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91" name="Freeform 134"/>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2375" name="Group 135"/>
              <p:cNvGrpSpPr/>
              <p:nvPr/>
            </p:nvGrpSpPr>
            <p:grpSpPr bwMode="auto">
              <a:xfrm>
                <a:off x="3639" y="1267"/>
                <a:ext cx="300" cy="103"/>
                <a:chOff x="3639" y="1267"/>
                <a:chExt cx="300" cy="103"/>
              </a:xfrm>
            </p:grpSpPr>
            <p:sp>
              <p:nvSpPr>
                <p:cNvPr id="142376" name="Freeform 136"/>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77" name="Freeform 137"/>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78" name="Freeform 138"/>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79" name="Freeform 139"/>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0" name="Freeform 140"/>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1" name="Freeform 141"/>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2" name="Freeform 142"/>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383" name="Freeform 143"/>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2372" name="Line 144"/>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373" name="Line 145"/>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12114" name="Rectangle 146"/>
          <p:cNvSpPr>
            <a:spLocks noChangeArrowheads="1"/>
          </p:cNvSpPr>
          <p:nvPr/>
        </p:nvSpPr>
        <p:spPr bwMode="auto">
          <a:xfrm>
            <a:off x="1981200" y="5715001"/>
            <a:ext cx="7850188" cy="792163"/>
          </a:xfrm>
          <a:prstGeom prst="rect">
            <a:avLst/>
          </a:prstGeom>
          <a:noFill/>
          <a:ln w="9525">
            <a:noFill/>
            <a:miter lim="800000"/>
          </a:ln>
          <a:effectLst/>
        </p:spPr>
        <p:txBody>
          <a:bodyPr/>
          <a:lstStyle/>
          <a:p>
            <a:pPr marL="342900" indent="-342900" eaLnBrk="0" hangingPunct="0">
              <a:lnSpc>
                <a:spcPct val="90000"/>
              </a:lnSpc>
              <a:spcBef>
                <a:spcPct val="20000"/>
              </a:spcBef>
              <a:buClr>
                <a:schemeClr val="accent1"/>
              </a:buClr>
              <a:buSzPct val="75000"/>
              <a:buBlip>
                <a:blip r:embed="rId1"/>
              </a:buBlip>
              <a:defRPr/>
            </a:pPr>
            <a:r>
              <a:rPr kumimoji="1" lang="zh-CN" altLang="en-US" sz="2600">
                <a:latin typeface="Verdana" panose="020B0604030504040204" pitchFamily="34" charset="0"/>
              </a:rPr>
              <a:t>两端路由器使用的共享密钥必须相同</a:t>
            </a:r>
            <a:endParaRPr kumimoji="1" lang="zh-CN" altLang="en-US" sz="2600">
              <a:latin typeface="Verdana" panose="020B0604030504040204" pitchFamily="34" charset="0"/>
            </a:endParaRPr>
          </a:p>
          <a:p>
            <a:pPr marL="342900" indent="-342900" eaLnBrk="0" hangingPunct="0">
              <a:lnSpc>
                <a:spcPct val="90000"/>
              </a:lnSpc>
              <a:spcBef>
                <a:spcPct val="20000"/>
              </a:spcBef>
              <a:buClr>
                <a:schemeClr val="accent1"/>
              </a:buClr>
              <a:buSzPct val="75000"/>
              <a:buBlip>
                <a:blip r:embed="rId1"/>
              </a:buBlip>
              <a:defRPr/>
            </a:pPr>
            <a:r>
              <a:rPr kumimoji="1" lang="zh-CN" altLang="en-US" sz="2600">
                <a:latin typeface="Verdana" panose="020B0604030504040204" pitchFamily="34" charset="0"/>
              </a:rPr>
              <a:t>可以用</a:t>
            </a:r>
            <a:r>
              <a:rPr kumimoji="1" lang="en-US" altLang="zh-CN" sz="2600">
                <a:latin typeface="Verdana" panose="020B0604030504040204" pitchFamily="34" charset="0"/>
              </a:rPr>
              <a:t>IP</a:t>
            </a:r>
            <a:r>
              <a:rPr kumimoji="1" lang="zh-CN" altLang="en-US" sz="2600">
                <a:latin typeface="Verdana" panose="020B0604030504040204" pitchFamily="34" charset="0"/>
              </a:rPr>
              <a:t>地址  </a:t>
            </a:r>
            <a:r>
              <a:rPr kumimoji="1" lang="zh-CN" altLang="en-US" sz="2600" u="sng">
                <a:effectLst>
                  <a:outerShdw blurRad="38100" dist="38100" dir="2700000" algn="tl">
                    <a:srgbClr val="000000"/>
                  </a:outerShdw>
                </a:effectLst>
                <a:latin typeface="Verdana" panose="020B0604030504040204" pitchFamily="34" charset="0"/>
              </a:rPr>
              <a:t>或</a:t>
            </a:r>
            <a:r>
              <a:rPr kumimoji="1" lang="zh-CN" altLang="en-US" sz="2600">
                <a:effectLst>
                  <a:outerShdw blurRad="38100" dist="38100" dir="2700000" algn="tl">
                    <a:srgbClr val="000000"/>
                  </a:outerShdw>
                </a:effectLst>
                <a:latin typeface="Verdana" panose="020B0604030504040204" pitchFamily="34" charset="0"/>
              </a:rPr>
              <a:t>  </a:t>
            </a:r>
            <a:r>
              <a:rPr kumimoji="1" lang="zh-CN" altLang="en-US" sz="2600">
                <a:latin typeface="Verdana" panose="020B0604030504040204" pitchFamily="34" charset="0"/>
              </a:rPr>
              <a:t>主机名来指定对端</a:t>
            </a:r>
            <a:endParaRPr kumimoji="1" lang="zh-CN" altLang="en-US" sz="2600">
              <a:latin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838200" y="41276"/>
            <a:ext cx="10515600" cy="1325563"/>
          </a:xfrm>
        </p:spPr>
        <p:txBody>
          <a:bodyPr/>
          <a:lstStyle/>
          <a:p>
            <a:pPr>
              <a:defRPr/>
            </a:pPr>
            <a:r>
              <a:rPr lang="zh-CN" altLang="en-US" dirty="0">
                <a:ea typeface="宋体" pitchFamily="2" charset="-122"/>
              </a:rPr>
              <a:t>验证</a:t>
            </a:r>
            <a:r>
              <a:rPr lang="en-US" altLang="zh-CN" dirty="0">
                <a:ea typeface="宋体" pitchFamily="2" charset="-122"/>
              </a:rPr>
              <a:t>IKE</a:t>
            </a:r>
            <a:r>
              <a:rPr lang="zh-CN" altLang="en-US" dirty="0">
                <a:ea typeface="宋体" pitchFamily="2" charset="-122"/>
              </a:rPr>
              <a:t>配置</a:t>
            </a:r>
            <a:endParaRPr lang="zh-CN" altLang="en-US" dirty="0">
              <a:ea typeface="宋体" pitchFamily="2" charset="-122"/>
            </a:endParaRPr>
          </a:p>
        </p:txBody>
      </p:sp>
      <p:sp>
        <p:nvSpPr>
          <p:cNvPr id="143363" name="Rectangle 3"/>
          <p:cNvSpPr>
            <a:spLocks noChangeArrowheads="1"/>
          </p:cNvSpPr>
          <p:nvPr/>
        </p:nvSpPr>
        <p:spPr bwMode="auto">
          <a:xfrm>
            <a:off x="2063751" y="2205039"/>
            <a:ext cx="8201025" cy="2860675"/>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400" b="1" dirty="0">
                <a:latin typeface="Courier New" panose="02070609020205020404" pitchFamily="49" charset="0"/>
              </a:rPr>
              <a:t>RouterA# show crypto </a:t>
            </a:r>
            <a:r>
              <a:rPr lang="en-US" altLang="zh-CN" sz="1400" b="1" dirty="0" err="1">
                <a:latin typeface="Courier New" panose="02070609020205020404" pitchFamily="49" charset="0"/>
              </a:rPr>
              <a:t>isakmp</a:t>
            </a:r>
            <a:r>
              <a:rPr lang="en-US" altLang="zh-CN" sz="1400" b="1" dirty="0">
                <a:latin typeface="Courier New" panose="02070609020205020404" pitchFamily="49" charset="0"/>
              </a:rPr>
              <a:t> policy</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Protection suite of priority 110</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encryption algorithm:   DES - Data Encryption Standard (56 bit keys).</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hash algorithm:         Message Digest 5</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authentication method:  Pre-Shared Key</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Diffie-Hellman group:   #1 (768 bit)</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lifetime:               86400 seconds, no volume limit</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Default protection suite</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encryption algorithm:   DES - Data Encryption Standard (56 bit keys).</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hash algorithm:         Secure Hash Standard</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authentication method:  Rivest-Shamir-Adleman Signature</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Diffie-Hellman group:   #1 (768 bit)</a:t>
            </a:r>
            <a:endParaRPr lang="en-US" altLang="zh-CN" sz="1400" b="1" dirty="0">
              <a:latin typeface="Courier New" panose="02070609020205020404" pitchFamily="49" charset="0"/>
            </a:endParaRPr>
          </a:p>
          <a:p>
            <a:r>
              <a:rPr lang="en-US" altLang="zh-CN" sz="1400" b="1" dirty="0">
                <a:latin typeface="Courier New" panose="02070609020205020404" pitchFamily="49" charset="0"/>
              </a:rPr>
              <a:t>      lifetime:               86400 seconds, no volume limit</a:t>
            </a:r>
            <a:endParaRPr lang="en-US" altLang="zh-CN" sz="1400" b="1" dirty="0">
              <a:latin typeface="Courier"/>
            </a:endParaRPr>
          </a:p>
        </p:txBody>
      </p:sp>
      <p:sp>
        <p:nvSpPr>
          <p:cNvPr id="143364" name="Rectangle 4"/>
          <p:cNvSpPr>
            <a:spLocks noChangeArrowheads="1"/>
          </p:cNvSpPr>
          <p:nvPr/>
        </p:nvSpPr>
        <p:spPr bwMode="auto">
          <a:xfrm>
            <a:off x="2063750" y="1484314"/>
            <a:ext cx="8026400" cy="4270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solidFill>
                  <a:srgbClr val="000000"/>
                </a:solidFill>
                <a:latin typeface="Courier New" panose="02070609020205020404" pitchFamily="49" charset="0"/>
              </a:rPr>
              <a:t>show crypto </a:t>
            </a:r>
            <a:r>
              <a:rPr lang="en-US" altLang="zh-CN" sz="2000" b="1" dirty="0" err="1">
                <a:solidFill>
                  <a:srgbClr val="000000"/>
                </a:solidFill>
                <a:latin typeface="Courier New" panose="02070609020205020404" pitchFamily="49" charset="0"/>
              </a:rPr>
              <a:t>isakmp</a:t>
            </a:r>
            <a:r>
              <a:rPr lang="en-US" altLang="zh-CN" sz="2000" b="1" dirty="0">
                <a:solidFill>
                  <a:srgbClr val="000000"/>
                </a:solidFill>
                <a:latin typeface="Courier New" panose="02070609020205020404" pitchFamily="49" charset="0"/>
              </a:rPr>
              <a:t> policy</a:t>
            </a:r>
            <a:r>
              <a:rPr lang="en-US" altLang="zh-CN" sz="2200" dirty="0">
                <a:solidFill>
                  <a:schemeClr val="bg2"/>
                </a:solidFill>
                <a:latin typeface="Courier New" panose="02070609020205020404" pitchFamily="49" charset="0"/>
              </a:rPr>
              <a:t> </a:t>
            </a:r>
            <a:endParaRPr lang="en-US" altLang="zh-CN" sz="2200" dirty="0">
              <a:solidFill>
                <a:schemeClr val="bg2"/>
              </a:solidFill>
              <a:latin typeface="Courier New" panose="02070609020205020404" pitchFamily="49" charset="0"/>
            </a:endParaRPr>
          </a:p>
        </p:txBody>
      </p:sp>
      <p:sp>
        <p:nvSpPr>
          <p:cNvPr id="143365" name="Rectangle 5"/>
          <p:cNvSpPr>
            <a:spLocks noChangeArrowheads="1"/>
          </p:cNvSpPr>
          <p:nvPr/>
        </p:nvSpPr>
        <p:spPr bwMode="auto">
          <a:xfrm>
            <a:off x="2085976" y="1179513"/>
            <a:ext cx="1298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router#</a:t>
            </a:r>
            <a:endParaRPr lang="en-US" altLang="zh-CN" sz="1800" b="1">
              <a:solidFill>
                <a:srgbClr val="000000"/>
              </a:solidFill>
              <a:latin typeface="Helvetica" pitchFamily="34" charset="0"/>
            </a:endParaRPr>
          </a:p>
        </p:txBody>
      </p:sp>
      <p:sp>
        <p:nvSpPr>
          <p:cNvPr id="143366" name="Rectangle 6"/>
          <p:cNvSpPr>
            <a:spLocks noChangeArrowheads="1"/>
          </p:cNvSpPr>
          <p:nvPr/>
        </p:nvSpPr>
        <p:spPr bwMode="auto">
          <a:xfrm>
            <a:off x="1992314" y="5300664"/>
            <a:ext cx="78501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a:latin typeface="Verdana" panose="020B0604030504040204" pitchFamily="34" charset="0"/>
              </a:rPr>
              <a:t>显示已配置的和缺省的策略集</a:t>
            </a:r>
            <a:endParaRPr kumimoji="1" lang="zh-CN" altLang="en-US" sz="2600">
              <a:latin typeface="Verdana"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dirty="0">
                <a:effectLst/>
                <a:ea typeface="宋体" pitchFamily="2" charset="-122"/>
              </a:rPr>
              <a:t>配置</a:t>
            </a:r>
            <a:r>
              <a:rPr lang="en-US" altLang="zh-CN" dirty="0">
                <a:effectLst/>
                <a:ea typeface="宋体" pitchFamily="2" charset="-122"/>
              </a:rPr>
              <a:t>IPSec</a:t>
            </a:r>
            <a:r>
              <a:rPr lang="zh-CN" altLang="en-US" dirty="0">
                <a:effectLst/>
                <a:ea typeface="宋体" pitchFamily="2" charset="-122"/>
              </a:rPr>
              <a:t>参数</a:t>
            </a:r>
            <a:endParaRPr lang="en-US" altLang="zh-CN" dirty="0">
              <a:effectLst/>
              <a:ea typeface="宋体" pitchFamily="2" charset="-122"/>
            </a:endParaRPr>
          </a:p>
        </p:txBody>
      </p:sp>
      <p:sp>
        <p:nvSpPr>
          <p:cNvPr id="144387" name="Rectangle 3"/>
          <p:cNvSpPr>
            <a:spLocks noGrp="1" noChangeArrowheads="1"/>
          </p:cNvSpPr>
          <p:nvPr>
            <p:ph type="body" idx="1"/>
          </p:nvPr>
        </p:nvSpPr>
        <p:spPr>
          <a:xfrm>
            <a:off x="1903413" y="1687512"/>
            <a:ext cx="8382000" cy="3067367"/>
          </a:xfrm>
        </p:spPr>
        <p:txBody>
          <a:bodyPr>
            <a:normAutofit/>
          </a:bodyPr>
          <a:lstStyle/>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配置</a:t>
            </a:r>
            <a:r>
              <a:rPr lang="en-US" altLang="zh-CN" sz="2800" dirty="0">
                <a:ea typeface="宋体" pitchFamily="2" charset="-122"/>
              </a:rPr>
              <a:t>IPSec</a:t>
            </a:r>
            <a:r>
              <a:rPr lang="zh-CN" altLang="en-US" sz="2800" dirty="0">
                <a:ea typeface="宋体" pitchFamily="2" charset="-122"/>
              </a:rPr>
              <a:t>变换集</a:t>
            </a:r>
            <a:endParaRPr lang="zh-CN" altLang="en-US"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用</a:t>
            </a:r>
            <a:r>
              <a:rPr lang="en-US" altLang="zh-CN" sz="2800" dirty="0">
                <a:ea typeface="宋体" pitchFamily="2" charset="-122"/>
              </a:rPr>
              <a:t>ACL</a:t>
            </a:r>
            <a:r>
              <a:rPr lang="zh-CN" altLang="en-US" sz="2800" dirty="0">
                <a:ea typeface="宋体" pitchFamily="2" charset="-122"/>
              </a:rPr>
              <a:t>定义需要</a:t>
            </a:r>
            <a:r>
              <a:rPr lang="en-US" altLang="zh-CN" sz="2800" dirty="0">
                <a:ea typeface="宋体" pitchFamily="2" charset="-122"/>
              </a:rPr>
              <a:t>IPSec</a:t>
            </a:r>
            <a:r>
              <a:rPr lang="zh-CN" altLang="en-US" sz="2800" dirty="0">
                <a:ea typeface="宋体" pitchFamily="2" charset="-122"/>
              </a:rPr>
              <a:t>保护的流量</a:t>
            </a:r>
            <a:endParaRPr lang="zh-CN" altLang="en-US"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创建</a:t>
            </a:r>
            <a:r>
              <a:rPr lang="en-US" altLang="zh-CN" sz="2800" dirty="0">
                <a:ea typeface="宋体" pitchFamily="2" charset="-122"/>
              </a:rPr>
              <a:t>crypto map</a:t>
            </a:r>
            <a:endParaRPr lang="en-US" altLang="zh-CN"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把</a:t>
            </a:r>
            <a:r>
              <a:rPr lang="en-US" altLang="zh-CN" sz="2800" dirty="0">
                <a:ea typeface="宋体" pitchFamily="2" charset="-122"/>
              </a:rPr>
              <a:t>crypto map </a:t>
            </a:r>
            <a:r>
              <a:rPr lang="zh-CN" altLang="en-US" sz="2800" dirty="0">
                <a:ea typeface="宋体" pitchFamily="2" charset="-122"/>
              </a:rPr>
              <a:t>应用到路由器的端口上</a:t>
            </a:r>
            <a:endParaRPr lang="zh-CN" altLang="en-US" sz="2800" dirty="0">
              <a:ea typeface="宋体"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838200" y="-26985"/>
            <a:ext cx="10515600" cy="1325563"/>
          </a:xfrm>
        </p:spPr>
        <p:txBody>
          <a:bodyPr/>
          <a:lstStyle/>
          <a:p>
            <a:pPr>
              <a:defRPr/>
            </a:pPr>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变换集</a:t>
            </a:r>
            <a:endParaRPr lang="zh-CN" altLang="en-US" dirty="0">
              <a:ea typeface="宋体" pitchFamily="2" charset="-122"/>
            </a:endParaRPr>
          </a:p>
        </p:txBody>
      </p:sp>
      <p:sp>
        <p:nvSpPr>
          <p:cNvPr id="145411" name="Rectangle 3"/>
          <p:cNvSpPr>
            <a:spLocks noChangeArrowheads="1"/>
          </p:cNvSpPr>
          <p:nvPr/>
        </p:nvSpPr>
        <p:spPr bwMode="auto">
          <a:xfrm>
            <a:off x="1992313" y="1557339"/>
            <a:ext cx="8178800" cy="11080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tIns="91440" bIns="91440">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solidFill>
                  <a:srgbClr val="000000"/>
                </a:solidFill>
                <a:latin typeface="Courier New" panose="02070609020205020404" pitchFamily="49" charset="0"/>
              </a:rPr>
              <a:t>crypto </a:t>
            </a:r>
            <a:r>
              <a:rPr lang="en-US" altLang="zh-CN" sz="2000" b="1" dirty="0" err="1">
                <a:solidFill>
                  <a:srgbClr val="000000"/>
                </a:solidFill>
                <a:latin typeface="Courier New" panose="02070609020205020404" pitchFamily="49" charset="0"/>
              </a:rPr>
              <a:t>ipsec</a:t>
            </a:r>
            <a:r>
              <a:rPr lang="en-US" altLang="zh-CN" sz="2000" b="1" dirty="0">
                <a:solidFill>
                  <a:srgbClr val="000000"/>
                </a:solidFill>
                <a:latin typeface="Courier New" panose="02070609020205020404" pitchFamily="49" charset="0"/>
              </a:rPr>
              <a:t> transform-set </a:t>
            </a:r>
            <a:r>
              <a:rPr lang="en-US" altLang="zh-CN" sz="2000" b="1" i="1" dirty="0">
                <a:solidFill>
                  <a:srgbClr val="000000"/>
                </a:solidFill>
                <a:latin typeface="Courier New" panose="02070609020205020404" pitchFamily="49" charset="0"/>
              </a:rPr>
              <a:t>transform-set-name</a:t>
            </a:r>
            <a:r>
              <a:rPr lang="en-US" altLang="zh-CN" sz="2000" b="1" dirty="0">
                <a:solidFill>
                  <a:srgbClr val="000000"/>
                </a:solidFill>
                <a:latin typeface="Courier New" panose="02070609020205020404" pitchFamily="49" charset="0"/>
              </a:rPr>
              <a:t> </a:t>
            </a:r>
            <a:r>
              <a:rPr lang="en-US" altLang="zh-CN" sz="2000" b="1" i="1" dirty="0">
                <a:solidFill>
                  <a:srgbClr val="000000"/>
                </a:solidFill>
                <a:latin typeface="Courier New" panose="02070609020205020404" pitchFamily="49" charset="0"/>
              </a:rPr>
              <a:t>transform1</a:t>
            </a:r>
            <a:r>
              <a:rPr lang="en-US" altLang="zh-CN" sz="2000" b="1" dirty="0">
                <a:solidFill>
                  <a:srgbClr val="000000"/>
                </a:solidFill>
                <a:latin typeface="Courier New" panose="02070609020205020404" pitchFamily="49" charset="0"/>
              </a:rPr>
              <a:t> [</a:t>
            </a:r>
            <a:r>
              <a:rPr lang="en-US" altLang="zh-CN" sz="2000" b="1" i="1" dirty="0">
                <a:solidFill>
                  <a:srgbClr val="000000"/>
                </a:solidFill>
                <a:latin typeface="Courier New" panose="02070609020205020404" pitchFamily="49" charset="0"/>
              </a:rPr>
              <a:t>transform2</a:t>
            </a:r>
            <a:r>
              <a:rPr lang="en-US" altLang="zh-CN" sz="2000" b="1" dirty="0">
                <a:solidFill>
                  <a:srgbClr val="000000"/>
                </a:solidFill>
                <a:latin typeface="Courier New" panose="02070609020205020404" pitchFamily="49" charset="0"/>
              </a:rPr>
              <a:t> [</a:t>
            </a:r>
            <a:r>
              <a:rPr lang="en-US" altLang="zh-CN" sz="2000" b="1" i="1" dirty="0">
                <a:solidFill>
                  <a:srgbClr val="000000"/>
                </a:solidFill>
                <a:latin typeface="Courier New" panose="02070609020205020404" pitchFamily="49" charset="0"/>
              </a:rPr>
              <a:t>transform3</a:t>
            </a:r>
            <a:r>
              <a:rPr lang="en-US" altLang="zh-CN" sz="2000" b="1" dirty="0">
                <a:solidFill>
                  <a:srgbClr val="000000"/>
                </a:solidFill>
                <a:latin typeface="Courier New" panose="02070609020205020404" pitchFamily="49" charset="0"/>
              </a:rPr>
              <a:t>]]</a:t>
            </a:r>
            <a:endParaRPr lang="en-US" altLang="zh-CN" sz="2000" b="1" dirty="0">
              <a:solidFill>
                <a:srgbClr val="000000"/>
              </a:solidFill>
              <a:latin typeface="Courier New" panose="02070609020205020404" pitchFamily="49" charset="0"/>
            </a:endParaRPr>
          </a:p>
          <a:p>
            <a:r>
              <a:rPr lang="en-US" altLang="zh-CN" sz="2000" b="1" dirty="0">
                <a:solidFill>
                  <a:srgbClr val="000000"/>
                </a:solidFill>
                <a:latin typeface="Courier New" panose="02070609020205020404" pitchFamily="49" charset="0"/>
              </a:rPr>
              <a:t>router(</a:t>
            </a:r>
            <a:r>
              <a:rPr lang="en-US" altLang="zh-CN" sz="2000" b="1" dirty="0" err="1">
                <a:solidFill>
                  <a:srgbClr val="000000"/>
                </a:solidFill>
                <a:latin typeface="Courier New" panose="02070609020205020404" pitchFamily="49" charset="0"/>
              </a:rPr>
              <a:t>cfg</a:t>
            </a:r>
            <a:r>
              <a:rPr lang="en-US" altLang="zh-CN" sz="2000" b="1" dirty="0">
                <a:solidFill>
                  <a:srgbClr val="000000"/>
                </a:solidFill>
                <a:latin typeface="Courier New" panose="02070609020205020404" pitchFamily="49" charset="0"/>
              </a:rPr>
              <a:t>-crypto-trans)#</a:t>
            </a:r>
            <a:endParaRPr lang="en-US" altLang="zh-CN" sz="2000" b="1" dirty="0">
              <a:solidFill>
                <a:schemeClr val="accent2"/>
              </a:solidFill>
              <a:latin typeface="Courier New" panose="02070609020205020404" pitchFamily="49" charset="0"/>
            </a:endParaRPr>
          </a:p>
        </p:txBody>
      </p:sp>
      <p:sp>
        <p:nvSpPr>
          <p:cNvPr id="145412" name="Text Box 4"/>
          <p:cNvSpPr txBox="1">
            <a:spLocks noChangeArrowheads="1"/>
          </p:cNvSpPr>
          <p:nvPr/>
        </p:nvSpPr>
        <p:spPr bwMode="auto">
          <a:xfrm>
            <a:off x="1919288" y="1125538"/>
            <a:ext cx="297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Bef>
                <a:spcPct val="50000"/>
              </a:spcBef>
            </a:pPr>
            <a:r>
              <a:rPr lang="en-US" altLang="zh-CN" sz="1800" b="1">
                <a:solidFill>
                  <a:srgbClr val="000000"/>
                </a:solidFill>
                <a:latin typeface="Arial" panose="020B0704020202020204" pitchFamily="34" charset="0"/>
              </a:rPr>
              <a:t>router(config)#</a:t>
            </a:r>
            <a:endParaRPr lang="en-US" altLang="zh-CN" sz="1800" b="1">
              <a:solidFill>
                <a:srgbClr val="000000"/>
              </a:solidFill>
              <a:latin typeface="Arial" panose="020B0704020202020204" pitchFamily="34" charset="0"/>
            </a:endParaRPr>
          </a:p>
        </p:txBody>
      </p:sp>
      <p:sp>
        <p:nvSpPr>
          <p:cNvPr id="145413" name="Rectangle 5"/>
          <p:cNvSpPr>
            <a:spLocks noChangeArrowheads="1"/>
          </p:cNvSpPr>
          <p:nvPr/>
        </p:nvSpPr>
        <p:spPr bwMode="auto">
          <a:xfrm>
            <a:off x="1992313" y="2924175"/>
            <a:ext cx="8064500" cy="1036638"/>
          </a:xfrm>
          <a:prstGeom prst="rect">
            <a:avLst/>
          </a:prstGeom>
          <a:solidFill>
            <a:srgbClr val="FFCC99"/>
          </a:solidFill>
          <a:ln w="9525">
            <a:solidFill>
              <a:schemeClr val="tx1"/>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crypto </a:t>
            </a:r>
            <a:r>
              <a:rPr lang="en-US" altLang="zh-CN" sz="2000" b="1" dirty="0" err="1">
                <a:latin typeface="Courier New" panose="02070609020205020404" pitchFamily="49" charset="0"/>
              </a:rPr>
              <a:t>ipsec</a:t>
            </a:r>
            <a:r>
              <a:rPr lang="en-US" altLang="zh-CN" sz="2000" b="1" dirty="0">
                <a:latin typeface="Courier New" panose="02070609020205020404" pitchFamily="49" charset="0"/>
              </a:rPr>
              <a:t> transform-set mine </a:t>
            </a:r>
            <a:r>
              <a:rPr lang="en-US" altLang="zh-CN" sz="2000" b="1" dirty="0" err="1">
                <a:latin typeface="Courier New" panose="02070609020205020404" pitchFamily="49" charset="0"/>
              </a:rPr>
              <a:t>esp</a:t>
            </a:r>
            <a:r>
              <a:rPr lang="en-US" altLang="zh-CN" sz="2000" b="1" dirty="0">
                <a:latin typeface="Courier New" panose="02070609020205020404" pitchFamily="49" charset="0"/>
              </a:rPr>
              <a:t>-des</a:t>
            </a:r>
            <a:endParaRPr lang="en-US" altLang="zh-CN" sz="2000" b="1" dirty="0">
              <a:latin typeface="Courier New" panose="02070609020205020404" pitchFamily="49" charset="0"/>
            </a:endParaRPr>
          </a:p>
          <a:p>
            <a:r>
              <a:rPr lang="en-US" altLang="zh-CN" sz="2200" b="1" dirty="0">
                <a:latin typeface="Courier New" panose="02070609020205020404" pitchFamily="49" charset="0"/>
              </a:rPr>
              <a:t>RouterA (</a:t>
            </a:r>
            <a:r>
              <a:rPr lang="en-US" altLang="zh-CN" sz="2200" b="1" dirty="0" err="1">
                <a:latin typeface="Courier New" panose="02070609020205020404" pitchFamily="49" charset="0"/>
              </a:rPr>
              <a:t>cfg</a:t>
            </a:r>
            <a:r>
              <a:rPr lang="en-US" altLang="zh-CN" sz="2200" b="1" dirty="0">
                <a:latin typeface="Courier New" panose="02070609020205020404" pitchFamily="49" charset="0"/>
              </a:rPr>
              <a:t>-crypto-trans)#mode tunnel</a:t>
            </a:r>
            <a:endParaRPr lang="en-US" altLang="zh-CN" sz="2200" b="1" dirty="0">
              <a:latin typeface="Courier New" panose="02070609020205020404" pitchFamily="49" charset="0"/>
            </a:endParaRPr>
          </a:p>
        </p:txBody>
      </p:sp>
      <p:sp>
        <p:nvSpPr>
          <p:cNvPr id="145414" name="Rectangle 6"/>
          <p:cNvSpPr>
            <a:spLocks noChangeArrowheads="1"/>
          </p:cNvSpPr>
          <p:nvPr/>
        </p:nvSpPr>
        <p:spPr bwMode="auto">
          <a:xfrm>
            <a:off x="1992314" y="4149725"/>
            <a:ext cx="785018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a:latin typeface="Verdana" panose="020B0604030504040204" pitchFamily="34" charset="0"/>
              </a:rPr>
              <a:t>每个变换集中可以包含</a:t>
            </a:r>
            <a:r>
              <a:rPr kumimoji="1" lang="en-US" altLang="zh-CN" sz="2600">
                <a:latin typeface="Verdana" panose="020B0604030504040204" pitchFamily="34" charset="0"/>
              </a:rPr>
              <a:t>AH</a:t>
            </a:r>
            <a:r>
              <a:rPr kumimoji="1" lang="zh-CN" altLang="en-US" sz="2600">
                <a:latin typeface="Verdana" panose="020B0604030504040204" pitchFamily="34" charset="0"/>
              </a:rPr>
              <a:t>变换、</a:t>
            </a:r>
            <a:r>
              <a:rPr kumimoji="1" lang="en-US" altLang="zh-CN" sz="2600">
                <a:latin typeface="Verdana" panose="020B0604030504040204" pitchFamily="34" charset="0"/>
              </a:rPr>
              <a:t>ESP</a:t>
            </a:r>
            <a:r>
              <a:rPr kumimoji="1" lang="zh-CN" altLang="en-US" sz="2600">
                <a:latin typeface="Verdana" panose="020B0604030504040204" pitchFamily="34" charset="0"/>
              </a:rPr>
              <a:t>变换和封装模式</a:t>
            </a:r>
            <a:r>
              <a:rPr kumimoji="1" lang="en-US" altLang="zh-CN" sz="2600">
                <a:latin typeface="Verdana" panose="020B0604030504040204" pitchFamily="34" charset="0"/>
              </a:rPr>
              <a:t>(</a:t>
            </a:r>
            <a:r>
              <a:rPr kumimoji="1" lang="zh-CN" altLang="en-US" sz="2600">
                <a:latin typeface="Verdana" panose="020B0604030504040204" pitchFamily="34" charset="0"/>
              </a:rPr>
              <a:t>隧道模式或传输模式</a:t>
            </a:r>
            <a:r>
              <a:rPr kumimoji="1" lang="en-US" altLang="zh-CN" sz="2600">
                <a:latin typeface="Verdana" panose="020B0604030504040204" pitchFamily="34" charset="0"/>
              </a:rPr>
              <a:t>)</a:t>
            </a:r>
            <a:endParaRPr kumimoji="1" lang="en-US" altLang="zh-CN" sz="2600">
              <a:latin typeface="Verdana" panose="020B0604030504040204" pitchFamily="34" charset="0"/>
            </a:endParaRPr>
          </a:p>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a:latin typeface="Verdana" panose="020B0604030504040204" pitchFamily="34" charset="0"/>
              </a:rPr>
              <a:t>每个变换集中最多可以有一个</a:t>
            </a:r>
            <a:r>
              <a:rPr kumimoji="1" lang="en-US" altLang="zh-CN" sz="2600">
                <a:latin typeface="Verdana" panose="020B0604030504040204" pitchFamily="34" charset="0"/>
              </a:rPr>
              <a:t>AH</a:t>
            </a:r>
            <a:r>
              <a:rPr kumimoji="1" lang="zh-CN" altLang="en-US" sz="2600">
                <a:latin typeface="Verdana" panose="020B0604030504040204" pitchFamily="34" charset="0"/>
              </a:rPr>
              <a:t>变换和两个</a:t>
            </a:r>
            <a:r>
              <a:rPr kumimoji="1" lang="en-US" altLang="zh-CN" sz="2600">
                <a:latin typeface="Verdana" panose="020B0604030504040204" pitchFamily="34" charset="0"/>
              </a:rPr>
              <a:t>ESP</a:t>
            </a:r>
            <a:r>
              <a:rPr kumimoji="1" lang="zh-CN" altLang="en-US" sz="2600">
                <a:latin typeface="Verdana" panose="020B0604030504040204" pitchFamily="34" charset="0"/>
              </a:rPr>
              <a:t>变换</a:t>
            </a:r>
            <a:endParaRPr kumimoji="1" lang="zh-CN" altLang="en-US" sz="2600">
              <a:latin typeface="Verdan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a:defRPr/>
            </a:pPr>
            <a:r>
              <a:rPr lang="en-US" altLang="zh-CN">
                <a:ea typeface="宋体" pitchFamily="2" charset="-122"/>
              </a:rPr>
              <a:t>IOS</a:t>
            </a:r>
            <a:r>
              <a:rPr lang="zh-CN" altLang="en-US">
                <a:ea typeface="宋体" pitchFamily="2" charset="-122"/>
              </a:rPr>
              <a:t>支持的变换</a:t>
            </a:r>
            <a:endParaRPr lang="zh-CN" altLang="en-US">
              <a:ea typeface="宋体" pitchFamily="2" charset="-122"/>
            </a:endParaRPr>
          </a:p>
        </p:txBody>
      </p:sp>
      <p:sp>
        <p:nvSpPr>
          <p:cNvPr id="146435" name="Rectangle 3"/>
          <p:cNvSpPr>
            <a:spLocks noChangeArrowheads="1"/>
          </p:cNvSpPr>
          <p:nvPr/>
        </p:nvSpPr>
        <p:spPr bwMode="auto">
          <a:xfrm>
            <a:off x="1919288" y="1700214"/>
            <a:ext cx="8382000" cy="3005137"/>
          </a:xfrm>
          <a:prstGeom prst="rect">
            <a:avLst/>
          </a:prstGeom>
          <a:solidFill>
            <a:srgbClr val="FFCC99"/>
          </a:solidFill>
          <a:ln w="9525">
            <a:solidFill>
              <a:schemeClr val="tx1"/>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Aft>
                <a:spcPct val="20000"/>
              </a:spcAft>
            </a:pPr>
            <a:r>
              <a:rPr lang="en-US" altLang="zh-CN" sz="1800" b="1" dirty="0">
                <a:latin typeface="Courier New" panose="02070609020205020404" pitchFamily="49" charset="0"/>
              </a:rPr>
              <a:t>RouterA(config)# crypto </a:t>
            </a:r>
            <a:r>
              <a:rPr lang="en-US" altLang="zh-CN" sz="1800" b="1" dirty="0" err="1">
                <a:latin typeface="Courier New" panose="02070609020205020404" pitchFamily="49" charset="0"/>
              </a:rPr>
              <a:t>ipsec</a:t>
            </a:r>
            <a:r>
              <a:rPr lang="en-US" altLang="zh-CN" sz="1800" b="1" dirty="0">
                <a:latin typeface="Courier New" panose="02070609020205020404" pitchFamily="49" charset="0"/>
              </a:rPr>
              <a:t> transform-set</a:t>
            </a:r>
            <a:endParaRPr lang="en-US" altLang="zh-CN" sz="1800" b="1" i="1" dirty="0">
              <a:latin typeface="Courier New" panose="02070609020205020404" pitchFamily="49" charset="0"/>
            </a:endParaRPr>
          </a:p>
          <a:p>
            <a:pPr>
              <a:spcAft>
                <a:spcPct val="20000"/>
              </a:spcAft>
            </a:pPr>
            <a:r>
              <a:rPr lang="en-US" altLang="zh-CN" sz="1800" b="1" i="1" dirty="0">
                <a:latin typeface="Courier New" panose="02070609020205020404" pitchFamily="49" charset="0"/>
              </a:rPr>
              <a:t>	transform-set-name</a:t>
            </a:r>
            <a:r>
              <a:rPr lang="en-US" altLang="zh-CN" sz="1800" b="1" dirty="0">
                <a:latin typeface="Courier New" panose="02070609020205020404" pitchFamily="49" charset="0"/>
              </a:rPr>
              <a:t> ?</a:t>
            </a:r>
            <a:endParaRPr lang="en-US" altLang="zh-CN" sz="1800" b="1" dirty="0">
              <a:latin typeface="Courier New" panose="02070609020205020404" pitchFamily="49" charset="0"/>
            </a:endParaRPr>
          </a:p>
          <a:p>
            <a:pPr>
              <a:spcAft>
                <a:spcPct val="20000"/>
              </a:spcAft>
            </a:pPr>
            <a:r>
              <a:rPr lang="en-US" altLang="zh-CN" sz="1800" b="1" dirty="0">
                <a:latin typeface="Courier New" panose="02070609020205020404" pitchFamily="49" charset="0"/>
              </a:rPr>
              <a:t>ah-md5-hmac   AH-HMAC-MD5 transform</a:t>
            </a:r>
            <a:endParaRPr lang="en-US" altLang="zh-CN" sz="1800" b="1" dirty="0">
              <a:latin typeface="Courier New" panose="02070609020205020404" pitchFamily="49" charset="0"/>
            </a:endParaRPr>
          </a:p>
          <a:p>
            <a:r>
              <a:rPr lang="en-US" altLang="zh-CN" sz="1800" b="1" dirty="0">
                <a:latin typeface="Courier New" panose="02070609020205020404" pitchFamily="49" charset="0"/>
              </a:rPr>
              <a:t>ah-sha-</a:t>
            </a:r>
            <a:r>
              <a:rPr lang="en-US" altLang="zh-CN" sz="1800" b="1" dirty="0" err="1">
                <a:latin typeface="Courier New" panose="02070609020205020404" pitchFamily="49" charset="0"/>
              </a:rPr>
              <a:t>hmac</a:t>
            </a:r>
            <a:r>
              <a:rPr lang="en-US" altLang="zh-CN" sz="1800" b="1" dirty="0">
                <a:latin typeface="Courier New" panose="02070609020205020404" pitchFamily="49" charset="0"/>
              </a:rPr>
              <a:t>   AH-HMAC-SHA transform</a:t>
            </a:r>
            <a:endParaRPr lang="en-US" altLang="zh-CN" sz="1800" b="1" dirty="0">
              <a:latin typeface="Courier New" panose="02070609020205020404" pitchFamily="49" charset="0"/>
            </a:endParaRPr>
          </a:p>
          <a:p>
            <a:r>
              <a:rPr lang="en-US" altLang="zh-CN" sz="1800" b="1" dirty="0">
                <a:latin typeface="Courier New" panose="02070609020205020404" pitchFamily="49" charset="0"/>
              </a:rPr>
              <a:t>esp-3des      ESP transform using 3DES(EDE) cipher (168 				bits)</a:t>
            </a:r>
            <a:endParaRPr lang="en-US" altLang="zh-CN" sz="1800" b="1" dirty="0">
              <a:latin typeface="Courier New" panose="02070609020205020404" pitchFamily="49" charset="0"/>
            </a:endParaRPr>
          </a:p>
          <a:p>
            <a:r>
              <a:rPr lang="en-US" altLang="zh-CN" sz="1800" b="1" dirty="0" err="1">
                <a:latin typeface="Courier New" panose="02070609020205020404" pitchFamily="49" charset="0"/>
              </a:rPr>
              <a:t>esp</a:t>
            </a:r>
            <a:r>
              <a:rPr lang="en-US" altLang="zh-CN" sz="1800" b="1" dirty="0">
                <a:latin typeface="Courier New" panose="02070609020205020404" pitchFamily="49" charset="0"/>
              </a:rPr>
              <a:t>-des       ESP transform using DES cipher (56 bits)</a:t>
            </a:r>
            <a:endParaRPr lang="en-US" altLang="zh-CN" sz="1800" b="1" dirty="0">
              <a:latin typeface="Courier New" panose="02070609020205020404" pitchFamily="49" charset="0"/>
            </a:endParaRPr>
          </a:p>
          <a:p>
            <a:r>
              <a:rPr lang="en-US" altLang="zh-CN" sz="1800" b="1" dirty="0">
                <a:latin typeface="Courier New" panose="02070609020205020404" pitchFamily="49" charset="0"/>
              </a:rPr>
              <a:t>esp-md5-hmac  ESP transform using HMAC-MD5 auth</a:t>
            </a:r>
            <a:endParaRPr lang="en-US" altLang="zh-CN" sz="1800" b="1" dirty="0">
              <a:latin typeface="Courier New" panose="02070609020205020404" pitchFamily="49" charset="0"/>
            </a:endParaRPr>
          </a:p>
          <a:p>
            <a:r>
              <a:rPr lang="en-US" altLang="zh-CN" sz="1800" b="1" dirty="0" err="1">
                <a:latin typeface="Courier New" panose="02070609020205020404" pitchFamily="49" charset="0"/>
              </a:rPr>
              <a:t>esp</a:t>
            </a:r>
            <a:r>
              <a:rPr lang="en-US" altLang="zh-CN" sz="1800" b="1" dirty="0">
                <a:latin typeface="Courier New" panose="02070609020205020404" pitchFamily="49" charset="0"/>
              </a:rPr>
              <a:t>-sha-</a:t>
            </a:r>
            <a:r>
              <a:rPr lang="en-US" altLang="zh-CN" sz="1800" b="1" dirty="0" err="1">
                <a:latin typeface="Courier New" panose="02070609020205020404" pitchFamily="49" charset="0"/>
              </a:rPr>
              <a:t>hmac</a:t>
            </a:r>
            <a:r>
              <a:rPr lang="en-US" altLang="zh-CN" sz="1800" b="1" dirty="0">
                <a:latin typeface="Courier New" panose="02070609020205020404" pitchFamily="49" charset="0"/>
              </a:rPr>
              <a:t>  ESP transform using HMAC-SHA auth</a:t>
            </a:r>
            <a:endParaRPr lang="en-US" altLang="zh-CN" sz="1800" b="1" dirty="0">
              <a:latin typeface="Courier New" panose="02070609020205020404" pitchFamily="49" charset="0"/>
            </a:endParaRPr>
          </a:p>
          <a:p>
            <a:r>
              <a:rPr lang="en-US" altLang="zh-CN" sz="1800" b="1" dirty="0" err="1">
                <a:latin typeface="Courier New" panose="02070609020205020404" pitchFamily="49" charset="0"/>
              </a:rPr>
              <a:t>esp</a:t>
            </a:r>
            <a:r>
              <a:rPr lang="en-US" altLang="zh-CN" sz="1800" b="1" dirty="0">
                <a:latin typeface="Courier New" panose="02070609020205020404" pitchFamily="49" charset="0"/>
              </a:rPr>
              <a:t>-null      ESP transform w/o cipher</a:t>
            </a:r>
            <a:endParaRPr lang="en-US" altLang="zh-CN" sz="1800" b="1" dirty="0">
              <a:latin typeface="Courier New" panose="020706090202050204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905000" y="0"/>
            <a:ext cx="8229600" cy="1143000"/>
          </a:xfrm>
        </p:spPr>
        <p:txBody>
          <a:bodyPr/>
          <a:lstStyle/>
          <a:p>
            <a:pPr>
              <a:defRPr/>
            </a:pPr>
            <a:r>
              <a:rPr lang="zh-CN" altLang="en-US" sz="4000" dirty="0">
                <a:ea typeface="宋体" pitchFamily="2" charset="-122"/>
              </a:rPr>
              <a:t>用</a:t>
            </a:r>
            <a:r>
              <a:rPr lang="en-US" altLang="zh-CN" sz="4000" dirty="0">
                <a:ea typeface="宋体" pitchFamily="2" charset="-122"/>
              </a:rPr>
              <a:t>ACL</a:t>
            </a:r>
            <a:r>
              <a:rPr lang="zh-CN" altLang="en-US" sz="4000" dirty="0">
                <a:ea typeface="宋体" pitchFamily="2" charset="-122"/>
              </a:rPr>
              <a:t>定义需要</a:t>
            </a:r>
            <a:r>
              <a:rPr lang="en-US" altLang="zh-CN" sz="4000" dirty="0">
                <a:ea typeface="宋体" pitchFamily="2" charset="-122"/>
              </a:rPr>
              <a:t>IPSec</a:t>
            </a:r>
            <a:r>
              <a:rPr lang="zh-CN" altLang="en-US" sz="4000" dirty="0">
                <a:ea typeface="宋体" pitchFamily="2" charset="-122"/>
              </a:rPr>
              <a:t>保护的流量</a:t>
            </a:r>
            <a:endParaRPr lang="zh-CN" altLang="en-US" sz="4000" dirty="0">
              <a:ea typeface="宋体" pitchFamily="2" charset="-122"/>
            </a:endParaRPr>
          </a:p>
        </p:txBody>
      </p:sp>
      <p:sp>
        <p:nvSpPr>
          <p:cNvPr id="147459" name="Rectangle 3"/>
          <p:cNvSpPr>
            <a:spLocks noChangeArrowheads="1"/>
          </p:cNvSpPr>
          <p:nvPr/>
        </p:nvSpPr>
        <p:spPr bwMode="auto">
          <a:xfrm>
            <a:off x="3189288" y="1354139"/>
            <a:ext cx="6826250" cy="36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460" name="Rectangle 4"/>
          <p:cNvSpPr>
            <a:spLocks noChangeArrowheads="1"/>
          </p:cNvSpPr>
          <p:nvPr/>
        </p:nvSpPr>
        <p:spPr bwMode="auto">
          <a:xfrm>
            <a:off x="1847850" y="3060701"/>
            <a:ext cx="8610600" cy="1323975"/>
          </a:xfrm>
          <a:prstGeom prst="rect">
            <a:avLst/>
          </a:prstGeom>
          <a:solidFill>
            <a:schemeClr val="bg1"/>
          </a:solidFill>
          <a:ln w="12700">
            <a:solidFill>
              <a:schemeClr val="tx1"/>
            </a:solidFill>
            <a:miter lim="800000"/>
          </a:ln>
        </p:spPr>
        <p:txBody>
          <a:bodyPr rIns="92075" bIns="46038">
            <a:spAutoFit/>
          </a:bodyPr>
          <a:lstStyle>
            <a:lvl1pPr marL="228600" indent="-2286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solidFill>
                  <a:schemeClr val="tx2"/>
                </a:solidFill>
                <a:latin typeface="Courier New" panose="02070609020205020404" pitchFamily="49" charset="0"/>
              </a:rPr>
              <a:t>access-list </a:t>
            </a:r>
            <a:r>
              <a:rPr lang="en-US" altLang="zh-CN" sz="2000" b="1" i="1" dirty="0">
                <a:solidFill>
                  <a:schemeClr val="tx2"/>
                </a:solidFill>
                <a:latin typeface="Courier New" panose="02070609020205020404" pitchFamily="49" charset="0"/>
              </a:rPr>
              <a:t>access-list-number</a:t>
            </a:r>
            <a:r>
              <a:rPr lang="en-US" altLang="zh-CN" sz="2000" b="1" dirty="0">
                <a:solidFill>
                  <a:schemeClr val="tx2"/>
                </a:solidFill>
                <a:latin typeface="Courier New" panose="02070609020205020404" pitchFamily="49" charset="0"/>
              </a:rPr>
              <a:t> [dynamic </a:t>
            </a:r>
            <a:r>
              <a:rPr lang="en-US" altLang="zh-CN" sz="2000" b="1" i="1" dirty="0">
                <a:solidFill>
                  <a:schemeClr val="tx2"/>
                </a:solidFill>
                <a:latin typeface="Courier New" panose="02070609020205020404" pitchFamily="49" charset="0"/>
              </a:rPr>
              <a:t>dynamic-name</a:t>
            </a:r>
            <a:r>
              <a:rPr lang="en-US" altLang="zh-CN" sz="2000" b="1" dirty="0">
                <a:solidFill>
                  <a:schemeClr val="tx2"/>
                </a:solidFill>
                <a:latin typeface="Courier New" panose="02070609020205020404" pitchFamily="49" charset="0"/>
              </a:rPr>
              <a:t> </a:t>
            </a:r>
            <a:br>
              <a:rPr lang="en-US" altLang="zh-CN" sz="2000" b="1" dirty="0">
                <a:solidFill>
                  <a:schemeClr val="tx2"/>
                </a:solidFill>
                <a:latin typeface="Courier New" panose="02070609020205020404" pitchFamily="49" charset="0"/>
              </a:rPr>
            </a:br>
            <a:r>
              <a:rPr lang="en-US" altLang="zh-CN" sz="2000" b="1" dirty="0">
                <a:solidFill>
                  <a:schemeClr val="tx2"/>
                </a:solidFill>
                <a:latin typeface="Courier New" panose="02070609020205020404" pitchFamily="49" charset="0"/>
              </a:rPr>
              <a:t>[timeout </a:t>
            </a:r>
            <a:r>
              <a:rPr lang="en-US" altLang="zh-CN" sz="2000" b="1" i="1" dirty="0">
                <a:solidFill>
                  <a:schemeClr val="tx2"/>
                </a:solidFill>
                <a:latin typeface="Courier New" panose="02070609020205020404" pitchFamily="49" charset="0"/>
              </a:rPr>
              <a:t>minutes</a:t>
            </a:r>
            <a:r>
              <a:rPr lang="en-US" altLang="zh-CN" sz="2000" b="1" dirty="0">
                <a:solidFill>
                  <a:schemeClr val="tx2"/>
                </a:solidFill>
                <a:latin typeface="Courier New" panose="02070609020205020404" pitchFamily="49" charset="0"/>
              </a:rPr>
              <a:t>]] {deny | permit} </a:t>
            </a:r>
            <a:r>
              <a:rPr lang="en-US" altLang="zh-CN" sz="2000" b="1" i="1" dirty="0">
                <a:solidFill>
                  <a:schemeClr val="tx2"/>
                </a:solidFill>
                <a:latin typeface="Courier New" panose="02070609020205020404" pitchFamily="49" charset="0"/>
              </a:rPr>
              <a:t>protocol source source-wildcard destination destination-wildcard</a:t>
            </a:r>
            <a:r>
              <a:rPr lang="en-US" altLang="zh-CN" sz="2000" b="1" dirty="0">
                <a:solidFill>
                  <a:schemeClr val="tx2"/>
                </a:solidFill>
                <a:latin typeface="Courier New" panose="02070609020205020404" pitchFamily="49" charset="0"/>
              </a:rPr>
              <a:t> [precedence </a:t>
            </a:r>
            <a:r>
              <a:rPr lang="en-US" altLang="zh-CN" sz="2000" b="1" i="1" dirty="0">
                <a:solidFill>
                  <a:schemeClr val="tx2"/>
                </a:solidFill>
                <a:latin typeface="Courier New" panose="02070609020205020404" pitchFamily="49" charset="0"/>
              </a:rPr>
              <a:t>precedence</a:t>
            </a:r>
            <a:r>
              <a:rPr lang="en-US" altLang="zh-CN" sz="2000" b="1" dirty="0">
                <a:solidFill>
                  <a:schemeClr val="tx2"/>
                </a:solidFill>
                <a:latin typeface="Courier New" panose="02070609020205020404" pitchFamily="49" charset="0"/>
              </a:rPr>
              <a:t>][</a:t>
            </a:r>
            <a:r>
              <a:rPr lang="en-US" altLang="zh-CN" sz="2000" b="1" dirty="0" err="1">
                <a:solidFill>
                  <a:schemeClr val="tx2"/>
                </a:solidFill>
                <a:latin typeface="Courier New" panose="02070609020205020404" pitchFamily="49" charset="0"/>
              </a:rPr>
              <a:t>tos</a:t>
            </a:r>
            <a:r>
              <a:rPr lang="en-US" altLang="zh-CN" sz="2000" b="1" dirty="0">
                <a:solidFill>
                  <a:schemeClr val="tx2"/>
                </a:solidFill>
                <a:latin typeface="Courier New" panose="02070609020205020404" pitchFamily="49" charset="0"/>
              </a:rPr>
              <a:t> </a:t>
            </a:r>
            <a:r>
              <a:rPr lang="en-US" altLang="zh-CN" sz="2000" b="1" i="1" dirty="0" err="1">
                <a:solidFill>
                  <a:schemeClr val="tx2"/>
                </a:solidFill>
                <a:latin typeface="Courier New" panose="02070609020205020404" pitchFamily="49" charset="0"/>
              </a:rPr>
              <a:t>tos</a:t>
            </a:r>
            <a:r>
              <a:rPr lang="en-US" altLang="zh-CN" sz="2000" b="1" dirty="0">
                <a:solidFill>
                  <a:schemeClr val="tx2"/>
                </a:solidFill>
                <a:latin typeface="Courier New" panose="02070609020205020404" pitchFamily="49" charset="0"/>
              </a:rPr>
              <a:t>] [log]</a:t>
            </a:r>
            <a:endParaRPr lang="en-US" altLang="zh-CN" sz="2000" b="1" dirty="0">
              <a:solidFill>
                <a:schemeClr val="tx2"/>
              </a:solidFill>
              <a:latin typeface="Helvetica" pitchFamily="34" charset="0"/>
            </a:endParaRPr>
          </a:p>
        </p:txBody>
      </p:sp>
      <p:sp>
        <p:nvSpPr>
          <p:cNvPr id="147461" name="Text Box 5"/>
          <p:cNvSpPr txBox="1">
            <a:spLocks noChangeArrowheads="1"/>
          </p:cNvSpPr>
          <p:nvPr/>
        </p:nvSpPr>
        <p:spPr bwMode="auto">
          <a:xfrm>
            <a:off x="1892300" y="2719388"/>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800" b="1">
                <a:solidFill>
                  <a:srgbClr val="000000"/>
                </a:solidFill>
                <a:latin typeface="Arial" panose="020B0704020202020204" pitchFamily="34" charset="0"/>
              </a:rPr>
              <a:t>router(config)#</a:t>
            </a:r>
            <a:endParaRPr lang="en-US" altLang="zh-CN" sz="1800" b="1">
              <a:solidFill>
                <a:srgbClr val="000000"/>
              </a:solidFill>
              <a:latin typeface="Courier New" panose="02070609020205020404" pitchFamily="49" charset="0"/>
            </a:endParaRPr>
          </a:p>
        </p:txBody>
      </p:sp>
      <p:sp>
        <p:nvSpPr>
          <p:cNvPr id="147462" name="Rectangle 6"/>
          <p:cNvSpPr>
            <a:spLocks noChangeArrowheads="1"/>
          </p:cNvSpPr>
          <p:nvPr/>
        </p:nvSpPr>
        <p:spPr bwMode="auto">
          <a:xfrm>
            <a:off x="1847850" y="4508501"/>
            <a:ext cx="8610600" cy="714375"/>
          </a:xfrm>
          <a:prstGeom prst="rect">
            <a:avLst/>
          </a:prstGeom>
          <a:solidFill>
            <a:srgbClr val="FFCC99"/>
          </a:solidFill>
          <a:ln w="12700">
            <a:solidFill>
              <a:schemeClr val="tx1"/>
            </a:solidFill>
            <a:miter lim="800000"/>
          </a:ln>
        </p:spPr>
        <p:txBody>
          <a:bodyPr rIns="92075" bIns="46038">
            <a:spAutoFit/>
          </a:bodyPr>
          <a:lstStyle>
            <a:lvl1pPr marL="228600" indent="-2286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access-list 110 permit </a:t>
            </a:r>
            <a:r>
              <a:rPr lang="en-US" altLang="zh-CN" sz="2000" b="1" dirty="0" err="1">
                <a:latin typeface="Courier New" panose="02070609020205020404" pitchFamily="49" charset="0"/>
              </a:rPr>
              <a:t>tcp</a:t>
            </a:r>
            <a:r>
              <a:rPr lang="en-US" altLang="zh-CN" sz="2000" b="1" dirty="0">
                <a:latin typeface="Courier New" panose="02070609020205020404" pitchFamily="49" charset="0"/>
              </a:rPr>
              <a:t> 10.0.1.0 0.0.0.255 10.0.2.0 0.0.0.255</a:t>
            </a:r>
            <a:endParaRPr lang="en-US" altLang="zh-CN" sz="2000" b="1" dirty="0">
              <a:latin typeface="Courier New" panose="02070609020205020404" pitchFamily="49" charset="0"/>
            </a:endParaRPr>
          </a:p>
        </p:txBody>
      </p:sp>
      <p:sp>
        <p:nvSpPr>
          <p:cNvPr id="147463" name="Rectangle 7"/>
          <p:cNvSpPr>
            <a:spLocks noChangeArrowheads="1"/>
          </p:cNvSpPr>
          <p:nvPr/>
        </p:nvSpPr>
        <p:spPr bwMode="auto">
          <a:xfrm>
            <a:off x="2182813" y="1119188"/>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47464" name="Rectangle 8"/>
          <p:cNvSpPr>
            <a:spLocks noChangeArrowheads="1"/>
          </p:cNvSpPr>
          <p:nvPr/>
        </p:nvSpPr>
        <p:spPr bwMode="auto">
          <a:xfrm>
            <a:off x="9224963" y="1119188"/>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grpSp>
        <p:nvGrpSpPr>
          <p:cNvPr id="147465" name="Group 9"/>
          <p:cNvGrpSpPr/>
          <p:nvPr/>
        </p:nvGrpSpPr>
        <p:grpSpPr bwMode="auto">
          <a:xfrm>
            <a:off x="2625725" y="1211263"/>
            <a:ext cx="6648450" cy="1414462"/>
            <a:chOff x="682" y="922"/>
            <a:chExt cx="4188" cy="891"/>
          </a:xfrm>
        </p:grpSpPr>
        <p:sp>
          <p:nvSpPr>
            <p:cNvPr id="217098" name="Line 10"/>
            <p:cNvSpPr>
              <a:spLocks noChangeShapeType="1"/>
            </p:cNvSpPr>
            <p:nvPr/>
          </p:nvSpPr>
          <p:spPr bwMode="auto">
            <a:xfrm>
              <a:off x="3216" y="1344"/>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7099" name="Line 11"/>
            <p:cNvSpPr>
              <a:spLocks noChangeShapeType="1"/>
            </p:cNvSpPr>
            <p:nvPr/>
          </p:nvSpPr>
          <p:spPr bwMode="auto">
            <a:xfrm>
              <a:off x="2109" y="1344"/>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7100" name="Line 12"/>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7101" name="Line 13"/>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7102" name="Line 14"/>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47472" name="Group 15"/>
            <p:cNvGrpSpPr/>
            <p:nvPr/>
          </p:nvGrpSpPr>
          <p:grpSpPr bwMode="auto">
            <a:xfrm>
              <a:off x="1195" y="1170"/>
              <a:ext cx="655" cy="363"/>
              <a:chOff x="1195" y="1170"/>
              <a:chExt cx="655" cy="363"/>
            </a:xfrm>
          </p:grpSpPr>
          <p:sp>
            <p:nvSpPr>
              <p:cNvPr id="217104" name="Line 16"/>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47601" name="Group 17"/>
              <p:cNvGrpSpPr/>
              <p:nvPr/>
            </p:nvGrpSpPr>
            <p:grpSpPr bwMode="auto">
              <a:xfrm>
                <a:off x="1589" y="1170"/>
                <a:ext cx="261" cy="363"/>
                <a:chOff x="1542" y="1251"/>
                <a:chExt cx="261" cy="363"/>
              </a:xfrm>
            </p:grpSpPr>
            <p:sp>
              <p:nvSpPr>
                <p:cNvPr id="217106" name="Line 18"/>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7107" name="Line 19"/>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sp>
          <p:nvSpPr>
            <p:cNvPr id="147473" name="Rectangle 20"/>
            <p:cNvSpPr>
              <a:spLocks noChangeArrowheads="1"/>
            </p:cNvSpPr>
            <p:nvPr/>
          </p:nvSpPr>
          <p:spPr bwMode="auto">
            <a:xfrm>
              <a:off x="1940" y="1375"/>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47474" name="Rectangle 21"/>
            <p:cNvSpPr>
              <a:spLocks noChangeArrowheads="1"/>
            </p:cNvSpPr>
            <p:nvPr/>
          </p:nvSpPr>
          <p:spPr bwMode="auto">
            <a:xfrm>
              <a:off x="3699" y="1368"/>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47475" name="Rectangle 22"/>
            <p:cNvSpPr>
              <a:spLocks noChangeArrowheads="1"/>
            </p:cNvSpPr>
            <p:nvPr/>
          </p:nvSpPr>
          <p:spPr bwMode="auto">
            <a:xfrm>
              <a:off x="682" y="140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47476" name="Rectangle 23"/>
            <p:cNvSpPr>
              <a:spLocks noChangeArrowheads="1"/>
            </p:cNvSpPr>
            <p:nvPr/>
          </p:nvSpPr>
          <p:spPr bwMode="auto">
            <a:xfrm>
              <a:off x="4259" y="140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47477" name="Group 24"/>
            <p:cNvGrpSpPr/>
            <p:nvPr/>
          </p:nvGrpSpPr>
          <p:grpSpPr bwMode="auto">
            <a:xfrm>
              <a:off x="2495" y="1040"/>
              <a:ext cx="843" cy="511"/>
              <a:chOff x="2448" y="1121"/>
              <a:chExt cx="843" cy="511"/>
            </a:xfrm>
          </p:grpSpPr>
          <p:sp>
            <p:nvSpPr>
              <p:cNvPr id="147580" name="Freeform 25"/>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47581" name="Oval 26"/>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2" name="Oval 27"/>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3" name="Oval 28"/>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4" name="Oval 29"/>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5" name="Oval 30"/>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6" name="Oval 31"/>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7" name="Oval 32"/>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8" name="Oval 33"/>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89" name="Oval 34"/>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0" name="Oval 35"/>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1" name="Oval 36"/>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2" name="Oval 37"/>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3" name="Oval 38"/>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4" name="Oval 39"/>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5" name="Oval 40"/>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6" name="Oval 41"/>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7" name="Oval 42"/>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8" name="Oval 43"/>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99" name="Rectangle 44"/>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47478" name="Rectangle 45"/>
            <p:cNvSpPr>
              <a:spLocks noChangeArrowheads="1"/>
            </p:cNvSpPr>
            <p:nvPr/>
          </p:nvSpPr>
          <p:spPr bwMode="auto">
            <a:xfrm>
              <a:off x="1689" y="1042"/>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47479" name="Rectangle 46"/>
            <p:cNvSpPr>
              <a:spLocks noChangeArrowheads="1"/>
            </p:cNvSpPr>
            <p:nvPr/>
          </p:nvSpPr>
          <p:spPr bwMode="auto">
            <a:xfrm>
              <a:off x="3468" y="1039"/>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sp>
          <p:nvSpPr>
            <p:cNvPr id="147480" name="Line 47"/>
            <p:cNvSpPr>
              <a:spLocks noChangeShapeType="1"/>
            </p:cNvSpPr>
            <p:nvPr/>
          </p:nvSpPr>
          <p:spPr bwMode="auto">
            <a:xfrm>
              <a:off x="1888" y="1704"/>
              <a:ext cx="2009"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7481" name="Text Box 48"/>
            <p:cNvSpPr txBox="1">
              <a:spLocks noChangeArrowheads="1"/>
            </p:cNvSpPr>
            <p:nvPr/>
          </p:nvSpPr>
          <p:spPr bwMode="auto">
            <a:xfrm>
              <a:off x="1306" y="1601"/>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10.0.1.0</a:t>
              </a:r>
              <a:endParaRPr lang="en-US" altLang="zh-CN" sz="1600" b="1">
                <a:latin typeface="Helvetica" pitchFamily="34" charset="0"/>
              </a:endParaRPr>
            </a:p>
          </p:txBody>
        </p:sp>
        <p:sp>
          <p:nvSpPr>
            <p:cNvPr id="147482" name="Text Box 49"/>
            <p:cNvSpPr txBox="1">
              <a:spLocks noChangeArrowheads="1"/>
            </p:cNvSpPr>
            <p:nvPr/>
          </p:nvSpPr>
          <p:spPr bwMode="auto">
            <a:xfrm>
              <a:off x="3880" y="159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10.0.2.0</a:t>
              </a:r>
              <a:endParaRPr lang="en-US" altLang="zh-CN" sz="1600" b="1">
                <a:latin typeface="Helvetica" pitchFamily="34" charset="0"/>
              </a:endParaRPr>
            </a:p>
          </p:txBody>
        </p:sp>
        <p:sp>
          <p:nvSpPr>
            <p:cNvPr id="147483" name="Text Box 50"/>
            <p:cNvSpPr txBox="1">
              <a:spLocks noChangeArrowheads="1"/>
            </p:cNvSpPr>
            <p:nvPr/>
          </p:nvSpPr>
          <p:spPr bwMode="auto">
            <a:xfrm>
              <a:off x="2544" y="1576"/>
              <a:ext cx="696" cy="231"/>
            </a:xfrm>
            <a:prstGeom prst="rect">
              <a:avLst/>
            </a:prstGeom>
            <a:solidFill>
              <a:schemeClr val="tx2"/>
            </a:solidFill>
            <a:ln>
              <a:noFill/>
            </a:ln>
            <a:extLs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zh-CN" altLang="en-US" sz="1800" b="1">
                  <a:solidFill>
                    <a:schemeClr val="bg1"/>
                  </a:solidFill>
                  <a:latin typeface="Helvetica" pitchFamily="34" charset="0"/>
                </a:rPr>
                <a:t>加密</a:t>
              </a:r>
              <a:endParaRPr lang="zh-CN" altLang="en-US" sz="1800" b="1">
                <a:solidFill>
                  <a:schemeClr val="bg1"/>
                </a:solidFill>
                <a:latin typeface="Helvetica" pitchFamily="34" charset="0"/>
              </a:endParaRPr>
            </a:p>
          </p:txBody>
        </p:sp>
        <p:grpSp>
          <p:nvGrpSpPr>
            <p:cNvPr id="147484" name="Group 51"/>
            <p:cNvGrpSpPr/>
            <p:nvPr/>
          </p:nvGrpSpPr>
          <p:grpSpPr bwMode="auto">
            <a:xfrm>
              <a:off x="844" y="950"/>
              <a:ext cx="475" cy="430"/>
              <a:chOff x="844" y="950"/>
              <a:chExt cx="475" cy="430"/>
            </a:xfrm>
          </p:grpSpPr>
          <p:sp>
            <p:nvSpPr>
              <p:cNvPr id="147559" name="Rectangle 52"/>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60" name="Rectangle 53"/>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61" name="Freeform 54"/>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62" name="Freeform 55"/>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7563" name="Line 56"/>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564" name="Freeform 57"/>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65" name="Freeform 58"/>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7566" name="Freeform 59"/>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67" name="Freeform 60"/>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7568" name="Freeform 61"/>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69" name="Freeform 62"/>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7570" name="Rectangle 63"/>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71" name="Rectangle 64"/>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72" name="Freeform 65"/>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73" name="Freeform 66"/>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7574" name="Freeform 67"/>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75" name="Freeform 68"/>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7576" name="Rectangle 69"/>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77" name="Rectangle 70"/>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78" name="Freeform 71"/>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79" name="Freeform 72"/>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7485" name="Group 73"/>
            <p:cNvGrpSpPr/>
            <p:nvPr/>
          </p:nvGrpSpPr>
          <p:grpSpPr bwMode="auto">
            <a:xfrm>
              <a:off x="4395" y="922"/>
              <a:ext cx="475" cy="430"/>
              <a:chOff x="4395" y="922"/>
              <a:chExt cx="475" cy="430"/>
            </a:xfrm>
          </p:grpSpPr>
          <p:sp>
            <p:nvSpPr>
              <p:cNvPr id="147538" name="Rectangle 74"/>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39" name="Rectangle 75"/>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40" name="Freeform 76"/>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41" name="Freeform 77"/>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7542" name="Line 78"/>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543" name="Freeform 79"/>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44" name="Freeform 80"/>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7545" name="Freeform 81"/>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46" name="Freeform 82"/>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7547" name="Freeform 83"/>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48" name="Freeform 84"/>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7549" name="Rectangle 85"/>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50" name="Rectangle 86"/>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51" name="Freeform 87"/>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52" name="Freeform 88"/>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7553" name="Freeform 89"/>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54" name="Freeform 90"/>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7555" name="Rectangle 91"/>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56" name="Rectangle 92"/>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57" name="Freeform 93"/>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58" name="Freeform 94"/>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7486" name="Group 95"/>
            <p:cNvGrpSpPr/>
            <p:nvPr/>
          </p:nvGrpSpPr>
          <p:grpSpPr bwMode="auto">
            <a:xfrm>
              <a:off x="1770" y="1251"/>
              <a:ext cx="437" cy="236"/>
              <a:chOff x="1770" y="1251"/>
              <a:chExt cx="437" cy="236"/>
            </a:xfrm>
          </p:grpSpPr>
          <p:sp>
            <p:nvSpPr>
              <p:cNvPr id="147513" name="Oval 96"/>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14" name="Rectangle 97"/>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15" name="Rectangle 98"/>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516" name="Oval 99"/>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7517" name="Group 100"/>
              <p:cNvGrpSpPr/>
              <p:nvPr/>
            </p:nvGrpSpPr>
            <p:grpSpPr bwMode="auto">
              <a:xfrm>
                <a:off x="1836" y="1267"/>
                <a:ext cx="303" cy="106"/>
                <a:chOff x="1836" y="1267"/>
                <a:chExt cx="303" cy="106"/>
              </a:xfrm>
            </p:grpSpPr>
            <p:grpSp>
              <p:nvGrpSpPr>
                <p:cNvPr id="147520" name="Group 101"/>
                <p:cNvGrpSpPr/>
                <p:nvPr/>
              </p:nvGrpSpPr>
              <p:grpSpPr bwMode="auto">
                <a:xfrm>
                  <a:off x="1836" y="1267"/>
                  <a:ext cx="300" cy="103"/>
                  <a:chOff x="1836" y="1267"/>
                  <a:chExt cx="300" cy="103"/>
                </a:xfrm>
              </p:grpSpPr>
              <p:sp>
                <p:nvSpPr>
                  <p:cNvPr id="147530" name="Freeform 102"/>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1" name="Freeform 103"/>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2" name="Freeform 104"/>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3" name="Freeform 105"/>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4" name="Freeform 106"/>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5" name="Freeform 107"/>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6" name="Freeform 108"/>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37" name="Freeform 109"/>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7521" name="Group 110"/>
                <p:cNvGrpSpPr/>
                <p:nvPr/>
              </p:nvGrpSpPr>
              <p:grpSpPr bwMode="auto">
                <a:xfrm>
                  <a:off x="1839" y="1270"/>
                  <a:ext cx="300" cy="103"/>
                  <a:chOff x="1839" y="1270"/>
                  <a:chExt cx="300" cy="103"/>
                </a:xfrm>
              </p:grpSpPr>
              <p:sp>
                <p:nvSpPr>
                  <p:cNvPr id="147522" name="Freeform 111"/>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3" name="Freeform 112"/>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4" name="Freeform 113"/>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5" name="Freeform 114"/>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6" name="Freeform 115"/>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7" name="Freeform 116"/>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8" name="Freeform 117"/>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29" name="Freeform 118"/>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7518" name="Line 119"/>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519" name="Line 120"/>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7487" name="Group 121"/>
            <p:cNvGrpSpPr/>
            <p:nvPr/>
          </p:nvGrpSpPr>
          <p:grpSpPr bwMode="auto">
            <a:xfrm>
              <a:off x="3570" y="1248"/>
              <a:ext cx="437" cy="236"/>
              <a:chOff x="3570" y="1248"/>
              <a:chExt cx="437" cy="236"/>
            </a:xfrm>
          </p:grpSpPr>
          <p:sp>
            <p:nvSpPr>
              <p:cNvPr id="147488" name="Oval 122"/>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489" name="Rectangle 123"/>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490" name="Rectangle 124"/>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7491" name="Oval 125"/>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7492" name="Group 126"/>
              <p:cNvGrpSpPr/>
              <p:nvPr/>
            </p:nvGrpSpPr>
            <p:grpSpPr bwMode="auto">
              <a:xfrm>
                <a:off x="3636" y="1264"/>
                <a:ext cx="303" cy="106"/>
                <a:chOff x="3636" y="1264"/>
                <a:chExt cx="303" cy="106"/>
              </a:xfrm>
            </p:grpSpPr>
            <p:grpSp>
              <p:nvGrpSpPr>
                <p:cNvPr id="147495" name="Group 127"/>
                <p:cNvGrpSpPr/>
                <p:nvPr/>
              </p:nvGrpSpPr>
              <p:grpSpPr bwMode="auto">
                <a:xfrm>
                  <a:off x="3636" y="1264"/>
                  <a:ext cx="300" cy="103"/>
                  <a:chOff x="3636" y="1264"/>
                  <a:chExt cx="300" cy="103"/>
                </a:xfrm>
              </p:grpSpPr>
              <p:sp>
                <p:nvSpPr>
                  <p:cNvPr id="147505" name="Freeform 128"/>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6" name="Freeform 129"/>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7" name="Freeform 130"/>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8" name="Freeform 131"/>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9" name="Freeform 132"/>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10" name="Freeform 133"/>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11" name="Freeform 134"/>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12" name="Freeform 135"/>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7496" name="Group 136"/>
                <p:cNvGrpSpPr/>
                <p:nvPr/>
              </p:nvGrpSpPr>
              <p:grpSpPr bwMode="auto">
                <a:xfrm>
                  <a:off x="3639" y="1267"/>
                  <a:ext cx="300" cy="103"/>
                  <a:chOff x="3639" y="1267"/>
                  <a:chExt cx="300" cy="103"/>
                </a:xfrm>
              </p:grpSpPr>
              <p:sp>
                <p:nvSpPr>
                  <p:cNvPr id="147497" name="Freeform 137"/>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498" name="Freeform 138"/>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499" name="Freeform 139"/>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0" name="Freeform 140"/>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1" name="Freeform 141"/>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2" name="Freeform 142"/>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3" name="Freeform 143"/>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504" name="Freeform 144"/>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7493" name="Line 145"/>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494" name="Line 146"/>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47466" name="Rectangle 147"/>
          <p:cNvSpPr>
            <a:spLocks noChangeArrowheads="1"/>
          </p:cNvSpPr>
          <p:nvPr/>
        </p:nvSpPr>
        <p:spPr bwMode="auto">
          <a:xfrm>
            <a:off x="1919289" y="5373689"/>
            <a:ext cx="78501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dirty="0">
                <a:latin typeface="Verdana" panose="020B0604030504040204" pitchFamily="34" charset="0"/>
              </a:rPr>
              <a:t>定义哪些流量需要</a:t>
            </a:r>
            <a:r>
              <a:rPr kumimoji="1" lang="en-US" altLang="zh-CN" sz="2600" dirty="0">
                <a:latin typeface="Verdana" panose="020B0604030504040204" pitchFamily="34" charset="0"/>
              </a:rPr>
              <a:t>IPSec</a:t>
            </a:r>
            <a:r>
              <a:rPr kumimoji="1" lang="zh-CN" altLang="en-US" sz="2600" dirty="0">
                <a:latin typeface="Verdana" panose="020B0604030504040204" pitchFamily="34" charset="0"/>
              </a:rPr>
              <a:t>保护</a:t>
            </a:r>
            <a:endParaRPr kumimoji="1" lang="zh-CN" altLang="en-US" sz="2600" dirty="0">
              <a:latin typeface="Verdana" panose="020B0604030504040204" pitchFamily="34" charset="0"/>
            </a:endParaRPr>
          </a:p>
          <a:p>
            <a:pPr>
              <a:lnSpc>
                <a:spcPct val="90000"/>
              </a:lnSpc>
              <a:spcBef>
                <a:spcPct val="20000"/>
              </a:spcBef>
              <a:buClr>
                <a:schemeClr val="accent1"/>
              </a:buClr>
              <a:buSzPct val="75000"/>
              <a:buFont typeface="Wingdings" panose="05000000000000000000" pitchFamily="2" charset="2"/>
              <a:buBlip>
                <a:blip r:embed="rId1"/>
              </a:buBlip>
            </a:pPr>
            <a:r>
              <a:rPr kumimoji="1" lang="en-US" altLang="zh-CN" sz="2600" dirty="0">
                <a:latin typeface="Verdana" panose="020B0604030504040204" pitchFamily="34" charset="0"/>
              </a:rPr>
              <a:t>Permit=</a:t>
            </a:r>
            <a:r>
              <a:rPr kumimoji="1" lang="zh-CN" altLang="en-US" sz="2600" dirty="0">
                <a:latin typeface="Verdana" panose="020B0604030504040204" pitchFamily="34" charset="0"/>
              </a:rPr>
              <a:t>要保护</a:t>
            </a:r>
            <a:r>
              <a:rPr kumimoji="1" lang="en-US" altLang="zh-CN" sz="2600" dirty="0">
                <a:latin typeface="Verdana" panose="020B0604030504040204" pitchFamily="34" charset="0"/>
              </a:rPr>
              <a:t>/deny=</a:t>
            </a:r>
            <a:r>
              <a:rPr kumimoji="1" lang="zh-CN" altLang="en-US" sz="2600" dirty="0">
                <a:latin typeface="Verdana" panose="020B0604030504040204" pitchFamily="34" charset="0"/>
              </a:rPr>
              <a:t>不用保护</a:t>
            </a:r>
            <a:endParaRPr kumimoji="1" lang="zh-CN" altLang="en-US" sz="2600" dirty="0">
              <a:latin typeface="Verdan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365125"/>
            <a:ext cx="10515600" cy="610235"/>
          </a:xfrm>
        </p:spPr>
        <p:txBody>
          <a:bodyPr>
            <a:normAutofit fontScale="90000"/>
          </a:bodyPr>
          <a:lstStyle/>
          <a:p>
            <a:pPr eaLnBrk="1" hangingPunct="1"/>
            <a:r>
              <a:rPr lang="zh-CN" altLang="en-US" dirty="0"/>
              <a:t>标准访问控制列表</a:t>
            </a:r>
            <a:endParaRPr lang="zh-CN" altLang="en-US" dirty="0"/>
          </a:p>
        </p:txBody>
      </p:sp>
      <p:sp>
        <p:nvSpPr>
          <p:cNvPr id="6147" name="Rectangle 3"/>
          <p:cNvSpPr>
            <a:spLocks noGrp="1" noChangeArrowheads="1"/>
          </p:cNvSpPr>
          <p:nvPr>
            <p:ph type="body" idx="1"/>
          </p:nvPr>
        </p:nvSpPr>
        <p:spPr>
          <a:xfrm>
            <a:off x="741680" y="1188720"/>
            <a:ext cx="11196320" cy="5288280"/>
          </a:xfrm>
        </p:spPr>
        <p:txBody>
          <a:bodyPr>
            <a:noAutofit/>
          </a:bodyPr>
          <a:lstStyle/>
          <a:p>
            <a:pPr eaLnBrk="1" hangingPunct="1">
              <a:buFontTx/>
              <a:buNone/>
            </a:pPr>
            <a:r>
              <a:rPr lang="zh-CN" altLang="en-US" sz="2400" dirty="0"/>
              <a:t>标准访问控制列表是最简单的</a:t>
            </a:r>
            <a:r>
              <a:rPr lang="en-US" altLang="zh-CN" sz="2400" dirty="0"/>
              <a:t>ACL</a:t>
            </a:r>
            <a:r>
              <a:rPr lang="zh-CN" altLang="en-US" sz="2400" dirty="0"/>
              <a:t>。</a:t>
            </a:r>
            <a:endParaRPr lang="en-US" altLang="zh-CN" sz="2400" dirty="0"/>
          </a:p>
          <a:p>
            <a:pPr eaLnBrk="1" hangingPunct="1">
              <a:buFontTx/>
              <a:buNone/>
            </a:pPr>
            <a:r>
              <a:rPr lang="zh-CN" altLang="en-US" sz="2400" dirty="0"/>
              <a:t>通过使用</a:t>
            </a:r>
            <a:r>
              <a:rPr lang="en-US" altLang="zh-CN" sz="2400" dirty="0"/>
              <a:t>IP</a:t>
            </a:r>
            <a:r>
              <a:rPr lang="zh-CN" altLang="en-US" sz="2400" dirty="0"/>
              <a:t>包中的</a:t>
            </a:r>
            <a:r>
              <a:rPr lang="zh-CN" altLang="en-US" sz="2400" dirty="0">
                <a:solidFill>
                  <a:srgbClr val="FF0000"/>
                </a:solidFill>
              </a:rPr>
              <a:t>源</a:t>
            </a:r>
            <a:r>
              <a:rPr lang="en-US" altLang="zh-CN" sz="2400" dirty="0">
                <a:solidFill>
                  <a:srgbClr val="FF0000"/>
                </a:solidFill>
              </a:rPr>
              <a:t>IP</a:t>
            </a:r>
            <a:r>
              <a:rPr lang="zh-CN" altLang="en-US" sz="2400" dirty="0">
                <a:solidFill>
                  <a:srgbClr val="FF0000"/>
                </a:solidFill>
              </a:rPr>
              <a:t>地址</a:t>
            </a:r>
            <a:r>
              <a:rPr lang="zh-CN" altLang="en-US" sz="2400" dirty="0"/>
              <a:t>进行过滤。</a:t>
            </a:r>
            <a:endParaRPr lang="en-US" altLang="zh-CN" sz="2400" dirty="0"/>
          </a:p>
          <a:p>
            <a:pPr eaLnBrk="1" hangingPunct="1">
              <a:buFontTx/>
              <a:buNone/>
            </a:pPr>
            <a:r>
              <a:rPr lang="zh-CN" altLang="en-US" sz="2400" dirty="0"/>
              <a:t>标准</a:t>
            </a:r>
            <a:r>
              <a:rPr lang="en-US" altLang="zh-CN" sz="2400" dirty="0"/>
              <a:t>IP</a:t>
            </a:r>
            <a:r>
              <a:rPr lang="zh-CN" altLang="en-US" sz="2400" dirty="0"/>
              <a:t>访问表的基本格式为：</a:t>
            </a:r>
            <a:endParaRPr lang="zh-CN" altLang="en-US" sz="2400" dirty="0"/>
          </a:p>
          <a:p>
            <a:pPr eaLnBrk="1" hangingPunct="1">
              <a:lnSpc>
                <a:spcPct val="150000"/>
              </a:lnSpc>
              <a:buFontTx/>
              <a:buNone/>
            </a:pPr>
            <a:r>
              <a:rPr lang="en-US" altLang="zh-CN" sz="2400" dirty="0"/>
              <a:t>access-list [list number][</a:t>
            </a:r>
            <a:r>
              <a:rPr lang="en-US" altLang="zh-CN" sz="2400" dirty="0" err="1"/>
              <a:t>permit|deny</a:t>
            </a:r>
            <a:r>
              <a:rPr lang="en-US" altLang="zh-CN" sz="2400" dirty="0"/>
              <a:t>][host/any][source address][wildcard-mask]</a:t>
            </a:r>
            <a:endParaRPr lang="en-US" altLang="zh-CN" sz="2400" dirty="0"/>
          </a:p>
          <a:p>
            <a:pPr eaLnBrk="1" hangingPunct="1">
              <a:buFontTx/>
              <a:buNone/>
            </a:pPr>
            <a:r>
              <a:rPr lang="zh-CN" altLang="en-US" sz="2400" dirty="0"/>
              <a:t>其中</a:t>
            </a:r>
            <a:r>
              <a:rPr lang="en-US" altLang="zh-CN" sz="2400" dirty="0"/>
              <a:t>list number</a:t>
            </a:r>
            <a:r>
              <a:rPr lang="zh-CN" altLang="en-US" sz="2400" dirty="0"/>
              <a:t>的编号，常用</a:t>
            </a:r>
            <a:r>
              <a:rPr lang="en-US" altLang="zh-CN" sz="2400" dirty="0"/>
              <a:t>1</a:t>
            </a:r>
            <a:r>
              <a:rPr lang="zh-CN" altLang="en-US" sz="2400" dirty="0"/>
              <a:t>到</a:t>
            </a:r>
            <a:r>
              <a:rPr lang="en-US" altLang="zh-CN" sz="2400" dirty="0"/>
              <a:t>99</a:t>
            </a:r>
            <a:r>
              <a:rPr lang="zh-CN" altLang="en-US" sz="2400" dirty="0"/>
              <a:t>（还有</a:t>
            </a:r>
            <a:r>
              <a:rPr lang="en-US" altLang="zh-CN" sz="2400" dirty="0"/>
              <a:t>1300-1999</a:t>
            </a:r>
            <a:r>
              <a:rPr lang="zh-CN" altLang="en-US" sz="2400" dirty="0"/>
              <a:t>）</a:t>
            </a:r>
            <a:endParaRPr lang="en-US" altLang="zh-CN" sz="2400" dirty="0"/>
          </a:p>
          <a:p>
            <a:pPr eaLnBrk="1" hangingPunct="1">
              <a:buFontTx/>
              <a:buNone/>
            </a:pPr>
            <a:r>
              <a:rPr lang="zh-CN" altLang="en-US" sz="2400" dirty="0"/>
              <a:t>例如：</a:t>
            </a:r>
            <a:r>
              <a:rPr lang="en-US" altLang="zh-CN" sz="2400" dirty="0"/>
              <a:t>access-list 10 deny host 192.168.1.1</a:t>
            </a:r>
            <a:endParaRPr lang="en-US" altLang="zh-CN" sz="2400" dirty="0"/>
          </a:p>
          <a:p>
            <a:pPr eaLnBrk="1" hangingPunct="1">
              <a:buFontTx/>
              <a:buNone/>
            </a:pPr>
            <a:r>
              <a:rPr lang="zh-CN" altLang="en-US" sz="2400" dirty="0"/>
              <a:t>这句命令是将所有来自</a:t>
            </a:r>
            <a:r>
              <a:rPr lang="en-US" altLang="zh-CN" sz="2400" dirty="0"/>
              <a:t>192.168.1.1</a:t>
            </a:r>
            <a:r>
              <a:rPr lang="zh-CN" altLang="en-US" sz="2400" dirty="0"/>
              <a:t>地址的数据包丢弃。</a:t>
            </a:r>
            <a:endParaRPr lang="en-US" altLang="zh-CN" sz="2400" dirty="0"/>
          </a:p>
          <a:p>
            <a:pPr eaLnBrk="1" hangingPunct="1">
              <a:buFontTx/>
              <a:buNone/>
            </a:pPr>
            <a:r>
              <a:rPr lang="en-US" altLang="zh-CN" sz="2400" dirty="0"/>
              <a:t>access-list 20 deny </a:t>
            </a:r>
            <a:r>
              <a:rPr lang="en-US" altLang="zh-CN" sz="2400" dirty="0">
                <a:solidFill>
                  <a:srgbClr val="9900CC"/>
                </a:solidFill>
              </a:rPr>
              <a:t>192.168.1.0</a:t>
            </a:r>
            <a:r>
              <a:rPr lang="en-US" altLang="zh-CN" sz="2400" dirty="0"/>
              <a:t> </a:t>
            </a:r>
            <a:r>
              <a:rPr lang="en-US" altLang="zh-CN" sz="2400" dirty="0">
                <a:solidFill>
                  <a:srgbClr val="FF0000"/>
                </a:solidFill>
              </a:rPr>
              <a:t>0.0.0.255</a:t>
            </a:r>
            <a:endParaRPr lang="en-US" altLang="zh-CN" sz="2400" dirty="0">
              <a:solidFill>
                <a:srgbClr val="FF0000"/>
              </a:solidFill>
            </a:endParaRPr>
          </a:p>
          <a:p>
            <a:pPr eaLnBrk="1" hangingPunct="1">
              <a:buFontTx/>
              <a:buNone/>
            </a:pPr>
            <a:r>
              <a:rPr lang="zh-CN" altLang="en-US" sz="2400" dirty="0"/>
              <a:t>这句命令是将所有来自</a:t>
            </a:r>
            <a:r>
              <a:rPr lang="en-US" altLang="zh-CN" sz="2400" dirty="0"/>
              <a:t>192.168.1.0</a:t>
            </a:r>
            <a:r>
              <a:rPr lang="zh-CN" altLang="en-US" sz="2400" dirty="0"/>
              <a:t>网段的数据包丢弃</a:t>
            </a:r>
            <a:endParaRPr lang="en-US" altLang="zh-CN" sz="2400" dirty="0"/>
          </a:p>
          <a:p>
            <a:pPr eaLnBrk="1" hangingPunct="1">
              <a:buFontTx/>
              <a:buNone/>
            </a:pPr>
            <a:r>
              <a:rPr lang="en-US" altLang="zh-CN" sz="2400" dirty="0"/>
              <a:t>wildcard-mask </a:t>
            </a:r>
            <a:r>
              <a:rPr lang="zh-CN" altLang="en-US" sz="2400" dirty="0"/>
              <a:t>反掩码，又叫通配符，</a:t>
            </a:r>
            <a:endParaRPr lang="en-US" altLang="zh-CN" sz="2400" dirty="0"/>
          </a:p>
          <a:p>
            <a:pPr eaLnBrk="1" hangingPunct="1">
              <a:buFontTx/>
              <a:buNone/>
            </a:pPr>
            <a:r>
              <a:rPr lang="en-US" altLang="zh-CN" sz="2400" dirty="0"/>
              <a:t>0</a:t>
            </a:r>
            <a:r>
              <a:rPr lang="zh-CN" altLang="en-US" sz="2400" dirty="0"/>
              <a:t>表示严格匹配，</a:t>
            </a:r>
            <a:r>
              <a:rPr lang="en-US" altLang="zh-CN" sz="2400" dirty="0"/>
              <a:t>1</a:t>
            </a:r>
            <a:r>
              <a:rPr lang="zh-CN" altLang="en-US" sz="2400" dirty="0"/>
              <a:t>表示无所谓</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t> </a:t>
            </a:r>
            <a:r>
              <a:rPr lang="zh-CN" altLang="en-US" b="1"/>
              <a:t>扩展访问控制列表</a:t>
            </a:r>
            <a:r>
              <a:rPr lang="zh-CN" altLang="en-US"/>
              <a:t> </a:t>
            </a:r>
            <a:endParaRPr lang="zh-CN" altLang="en-US"/>
          </a:p>
        </p:txBody>
      </p:sp>
      <p:sp>
        <p:nvSpPr>
          <p:cNvPr id="11267" name="Rectangle 3"/>
          <p:cNvSpPr>
            <a:spLocks noGrp="1" noChangeArrowheads="1"/>
          </p:cNvSpPr>
          <p:nvPr>
            <p:ph type="body" idx="1"/>
          </p:nvPr>
        </p:nvSpPr>
        <p:spPr>
          <a:xfrm>
            <a:off x="477520" y="1825625"/>
            <a:ext cx="10876280" cy="4351338"/>
          </a:xfrm>
        </p:spPr>
        <p:txBody>
          <a:bodyPr>
            <a:normAutofit fontScale="85000" lnSpcReduction="10000"/>
          </a:bodyPr>
          <a:lstStyle/>
          <a:p>
            <a:pPr eaLnBrk="1" hangingPunct="1">
              <a:lnSpc>
                <a:spcPct val="150000"/>
              </a:lnSpc>
            </a:pPr>
            <a:r>
              <a:rPr lang="zh-CN" altLang="en-US" dirty="0"/>
              <a:t>标准访问控制列表是基于</a:t>
            </a:r>
            <a:r>
              <a:rPr lang="en-US" altLang="zh-CN" dirty="0"/>
              <a:t>IP</a:t>
            </a:r>
            <a:r>
              <a:rPr lang="zh-CN" altLang="en-US" dirty="0"/>
              <a:t>地址进行过滤的，是最简单的</a:t>
            </a:r>
            <a:r>
              <a:rPr lang="en-US" altLang="zh-CN" dirty="0"/>
              <a:t>ACL</a:t>
            </a:r>
            <a:r>
              <a:rPr lang="zh-CN" altLang="en-US" dirty="0"/>
              <a:t>。如果希望将过滤细到端口，或者希望对数据包的目的地址进行过滤就需要使用扩展访问控制列表。扩展访问控制列表使用的常用</a:t>
            </a:r>
            <a:r>
              <a:rPr lang="en-US" altLang="zh-CN" dirty="0"/>
              <a:t>ACL</a:t>
            </a:r>
            <a:r>
              <a:rPr lang="zh-CN" altLang="en-US" dirty="0"/>
              <a:t>号为</a:t>
            </a:r>
            <a:r>
              <a:rPr lang="en-US" altLang="zh-CN" dirty="0">
                <a:solidFill>
                  <a:srgbClr val="FF3300"/>
                </a:solidFill>
              </a:rPr>
              <a:t>100</a:t>
            </a:r>
            <a:r>
              <a:rPr lang="zh-CN" altLang="en-US" dirty="0">
                <a:solidFill>
                  <a:srgbClr val="FF3300"/>
                </a:solidFill>
              </a:rPr>
              <a:t>到</a:t>
            </a:r>
            <a:r>
              <a:rPr lang="en-US" altLang="zh-CN" dirty="0">
                <a:solidFill>
                  <a:srgbClr val="FF3300"/>
                </a:solidFill>
              </a:rPr>
              <a:t>199</a:t>
            </a:r>
            <a:r>
              <a:rPr lang="zh-CN" altLang="en-US" dirty="0"/>
              <a:t>（还有</a:t>
            </a:r>
            <a:r>
              <a:rPr lang="en-US" altLang="zh-CN" dirty="0"/>
              <a:t>2000-2699</a:t>
            </a:r>
            <a:r>
              <a:rPr lang="zh-CN" altLang="en-US" dirty="0"/>
              <a:t>）。 </a:t>
            </a:r>
            <a:endParaRPr lang="zh-CN" altLang="en-US" dirty="0"/>
          </a:p>
          <a:p>
            <a:pPr eaLnBrk="1" hangingPunct="1">
              <a:lnSpc>
                <a:spcPct val="150000"/>
              </a:lnSpc>
            </a:pPr>
            <a:r>
              <a:rPr lang="zh-CN" altLang="en-US" dirty="0"/>
              <a:t>扩展访问控制列表是一种高级的</a:t>
            </a:r>
            <a:r>
              <a:rPr lang="en-US" altLang="zh-CN" dirty="0"/>
              <a:t>ACL</a:t>
            </a:r>
            <a:r>
              <a:rPr lang="zh-CN" altLang="en-US" dirty="0"/>
              <a:t>，配置命令的具体格式如下：</a:t>
            </a:r>
            <a:endParaRPr lang="zh-CN" altLang="en-US" dirty="0"/>
          </a:p>
          <a:p>
            <a:pPr eaLnBrk="1" hangingPunct="1">
              <a:lnSpc>
                <a:spcPct val="150000"/>
              </a:lnSpc>
            </a:pPr>
            <a:r>
              <a:rPr lang="zh-CN" altLang="en-US" dirty="0"/>
              <a:t>    </a:t>
            </a:r>
            <a:r>
              <a:rPr lang="en-US" altLang="zh-CN" dirty="0"/>
              <a:t>access-list ACL</a:t>
            </a:r>
            <a:r>
              <a:rPr lang="zh-CN" altLang="en-US" dirty="0"/>
              <a:t>号 </a:t>
            </a:r>
            <a:r>
              <a:rPr lang="en-US" altLang="zh-CN" dirty="0"/>
              <a:t>[</a:t>
            </a:r>
            <a:r>
              <a:rPr lang="en-US" altLang="zh-CN" dirty="0" err="1"/>
              <a:t>permit|deny</a:t>
            </a:r>
            <a:r>
              <a:rPr lang="en-US" altLang="zh-CN" dirty="0"/>
              <a:t>] [</a:t>
            </a:r>
            <a:r>
              <a:rPr lang="zh-CN" altLang="en-US" dirty="0">
                <a:solidFill>
                  <a:srgbClr val="FF0000"/>
                </a:solidFill>
              </a:rPr>
              <a:t>协议</a:t>
            </a:r>
            <a:r>
              <a:rPr lang="en-US" altLang="zh-CN" dirty="0"/>
              <a:t>] [</a:t>
            </a:r>
            <a:r>
              <a:rPr lang="zh-CN" altLang="en-US" dirty="0"/>
              <a:t>定义过滤源主机范围</a:t>
            </a:r>
            <a:r>
              <a:rPr lang="en-US" altLang="zh-CN" dirty="0"/>
              <a:t>]  [</a:t>
            </a:r>
            <a:r>
              <a:rPr lang="zh-CN" altLang="en-US" dirty="0"/>
              <a:t>定义过滤源端口</a:t>
            </a:r>
            <a:r>
              <a:rPr lang="en-US" altLang="zh-CN" dirty="0"/>
              <a:t>] [</a:t>
            </a:r>
            <a:r>
              <a:rPr lang="zh-CN" altLang="en-US" dirty="0"/>
              <a:t>定义过滤目的主机访问</a:t>
            </a:r>
            <a:r>
              <a:rPr lang="en-US" altLang="zh-CN" dirty="0"/>
              <a:t>] [</a:t>
            </a:r>
            <a:r>
              <a:rPr lang="zh-CN" altLang="en-US" dirty="0"/>
              <a:t>定义过滤目的端口</a:t>
            </a:r>
            <a:r>
              <a:rPr lang="en-US" altLang="zh-CN" dirty="0"/>
              <a:t>]</a:t>
            </a:r>
            <a:endParaRPr lang="en-US" altLang="zh-CN" dirty="0"/>
          </a:p>
          <a:p>
            <a:pPr eaLnBrk="1" hangingPunct="1">
              <a:lnSpc>
                <a:spcPct val="150000"/>
              </a:lnSpc>
            </a:pPr>
            <a:r>
              <a:rPr lang="en-US" altLang="zh-CN" dirty="0"/>
              <a:t>access-list 101 deny </a:t>
            </a:r>
            <a:r>
              <a:rPr lang="en-US" altLang="zh-CN" dirty="0" err="1"/>
              <a:t>tcp</a:t>
            </a:r>
            <a:r>
              <a:rPr lang="en-US" altLang="zh-CN" dirty="0"/>
              <a:t> host 192.168.1.1 host 192.168.2.1 eq 80 </a:t>
            </a:r>
            <a:endParaRPr lang="en-US" altLang="zh-CN" dirty="0"/>
          </a:p>
          <a:p>
            <a:pPr eaLnBrk="1" hangingPunct="1">
              <a:lnSpc>
                <a:spcPct val="80000"/>
              </a:lnSpc>
            </a:pP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实验内容</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en-US" dirty="0"/>
              <a:t>、</a:t>
            </a:r>
            <a:r>
              <a:rPr lang="en-US" altLang="zh-CN" dirty="0"/>
              <a:t>IPSec</a:t>
            </a:r>
            <a:r>
              <a:rPr lang="zh-CN" altLang="en-US" dirty="0"/>
              <a:t>配置</a:t>
            </a:r>
            <a:r>
              <a:rPr lang="en-US" altLang="zh-CN" dirty="0"/>
              <a:t>——</a:t>
            </a:r>
            <a:r>
              <a:rPr lang="zh-CN" altLang="en-US" dirty="0"/>
              <a:t>基于</a:t>
            </a:r>
            <a:r>
              <a:rPr lang="en-US" altLang="zh-CN" dirty="0"/>
              <a:t>Cisco</a:t>
            </a:r>
            <a:r>
              <a:rPr lang="zh-CN" altLang="en-US" dirty="0"/>
              <a:t>模拟器的隧道模式配置</a:t>
            </a:r>
            <a:endParaRPr lang="en-US" altLang="zh-CN" dirty="0"/>
          </a:p>
          <a:p>
            <a:pPr marL="0" indent="0">
              <a:buNone/>
            </a:pPr>
            <a:r>
              <a:rPr lang="en-US" altLang="zh-CN" dirty="0"/>
              <a:t>2</a:t>
            </a:r>
            <a:r>
              <a:rPr lang="zh-CN" altLang="en-US" dirty="0"/>
              <a:t>、</a:t>
            </a:r>
            <a:r>
              <a:rPr lang="en-US" altLang="zh-CN" dirty="0"/>
              <a:t>IPSec</a:t>
            </a:r>
            <a:r>
              <a:rPr lang="zh-CN" altLang="en-US" dirty="0"/>
              <a:t>配置</a:t>
            </a:r>
            <a:r>
              <a:rPr lang="en-US" altLang="zh-CN" dirty="0"/>
              <a:t>——</a:t>
            </a:r>
            <a:r>
              <a:rPr lang="zh-CN" altLang="en-US" dirty="0"/>
              <a:t>基于</a:t>
            </a:r>
            <a:r>
              <a:rPr lang="en-US" altLang="zh-CN" dirty="0"/>
              <a:t>windows</a:t>
            </a:r>
            <a:r>
              <a:rPr lang="zh-CN" altLang="en-US" dirty="0"/>
              <a:t>操作系统的传输模式配置</a:t>
            </a:r>
            <a:endParaRPr lang="en-US" altLang="zh-CN" dirty="0"/>
          </a:p>
          <a:p>
            <a:pPr marL="0" indent="0">
              <a:buNone/>
            </a:pPr>
            <a:r>
              <a:rPr lang="en-US" altLang="zh-CN" dirty="0"/>
              <a:t>3</a:t>
            </a:r>
            <a:r>
              <a:rPr lang="zh-CN" altLang="en-US" dirty="0"/>
              <a:t>、</a:t>
            </a:r>
            <a:r>
              <a:rPr lang="en-US" altLang="zh-CN" dirty="0"/>
              <a:t>PKI</a:t>
            </a:r>
            <a:r>
              <a:rPr lang="zh-CN" altLang="en-US" dirty="0"/>
              <a:t>配置</a:t>
            </a:r>
            <a:endParaRPr lang="en-US" altLang="zh-CN" dirty="0"/>
          </a:p>
          <a:p>
            <a:pPr marL="0" indent="0">
              <a:buNone/>
            </a:pPr>
            <a:r>
              <a:rPr lang="en-US" altLang="zh-CN" dirty="0"/>
              <a:t>4</a:t>
            </a:r>
            <a:r>
              <a:rPr lang="zh-CN" altLang="en-US" dirty="0"/>
              <a:t>、</a:t>
            </a:r>
            <a:r>
              <a:rPr lang="en-US" altLang="zh-CN" dirty="0"/>
              <a:t>SSL</a:t>
            </a:r>
            <a:r>
              <a:rPr lang="zh-CN" altLang="en-US" dirty="0"/>
              <a:t>配置</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b="1"/>
              <a:t>基于名称的访问控制列表</a:t>
            </a:r>
            <a:endParaRPr lang="zh-CN" altLang="en-US" b="1"/>
          </a:p>
        </p:txBody>
      </p:sp>
      <p:sp>
        <p:nvSpPr>
          <p:cNvPr id="16387" name="Rectangle 3"/>
          <p:cNvSpPr>
            <a:spLocks noGrp="1" noChangeArrowheads="1"/>
          </p:cNvSpPr>
          <p:nvPr>
            <p:ph type="body" idx="1"/>
          </p:nvPr>
        </p:nvSpPr>
        <p:spPr>
          <a:xfrm>
            <a:off x="838200" y="1463040"/>
            <a:ext cx="10515600" cy="4713923"/>
          </a:xfrm>
        </p:spPr>
        <p:txBody>
          <a:bodyPr/>
          <a:lstStyle/>
          <a:p>
            <a:pPr eaLnBrk="1" hangingPunct="1">
              <a:lnSpc>
                <a:spcPct val="80000"/>
              </a:lnSpc>
              <a:buFontTx/>
              <a:buNone/>
              <a:defRPr/>
            </a:pPr>
            <a:r>
              <a:rPr lang="zh-CN" altLang="en-US" sz="2400" b="1" dirty="0"/>
              <a:t>格式：</a:t>
            </a:r>
            <a:endParaRPr lang="zh-CN" altLang="en-US" sz="2400" dirty="0"/>
          </a:p>
          <a:p>
            <a:pPr eaLnBrk="1" hangingPunct="1">
              <a:lnSpc>
                <a:spcPct val="80000"/>
              </a:lnSpc>
              <a:buFontTx/>
              <a:buNone/>
              <a:defRPr/>
            </a:pPr>
            <a:r>
              <a:rPr lang="zh-CN" altLang="en-US" sz="2400" dirty="0"/>
              <a:t> </a:t>
            </a:r>
            <a:r>
              <a:rPr lang="en-US" altLang="zh-CN" sz="2400" dirty="0" err="1"/>
              <a:t>ip</a:t>
            </a:r>
            <a:r>
              <a:rPr lang="en-US" altLang="zh-CN" sz="2400" dirty="0"/>
              <a:t> access-list [</a:t>
            </a:r>
            <a:r>
              <a:rPr lang="en-US" altLang="zh-CN" sz="2400" dirty="0" err="1"/>
              <a:t>standard|extended</a:t>
            </a:r>
            <a:r>
              <a:rPr lang="en-US" altLang="zh-CN" sz="2400" dirty="0"/>
              <a:t>] [ACL</a:t>
            </a:r>
            <a:r>
              <a:rPr lang="zh-CN" altLang="en-US" sz="2400" dirty="0"/>
              <a:t>名称</a:t>
            </a:r>
            <a:r>
              <a:rPr lang="en-US" altLang="zh-CN" sz="2400" dirty="0"/>
              <a:t>]</a:t>
            </a:r>
            <a:endParaRPr lang="en-US" altLang="zh-CN" sz="2400" dirty="0"/>
          </a:p>
          <a:p>
            <a:pPr marL="0" indent="0">
              <a:lnSpc>
                <a:spcPct val="80000"/>
              </a:lnSpc>
              <a:buNone/>
              <a:defRPr/>
            </a:pPr>
            <a:r>
              <a:rPr lang="zh-CN" altLang="en-US" sz="2400" dirty="0"/>
              <a:t>然后依次添加规则</a:t>
            </a:r>
            <a:endParaRPr lang="en-US" altLang="zh-CN" sz="2400" dirty="0"/>
          </a:p>
          <a:p>
            <a:pPr eaLnBrk="1" hangingPunct="1">
              <a:lnSpc>
                <a:spcPct val="80000"/>
              </a:lnSpc>
              <a:defRPr/>
            </a:pPr>
            <a:endParaRPr lang="en-US" altLang="zh-CN" sz="2400" dirty="0"/>
          </a:p>
        </p:txBody>
      </p:sp>
      <p:pic>
        <p:nvPicPr>
          <p:cNvPr id="18436"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2880" y="2788603"/>
            <a:ext cx="9005175" cy="381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a:defRPr/>
            </a:pPr>
            <a:r>
              <a:rPr lang="zh-CN" altLang="en-US">
                <a:ea typeface="宋体" pitchFamily="2" charset="-122"/>
              </a:rPr>
              <a:t>两端路由器要配置对称的</a:t>
            </a:r>
            <a:r>
              <a:rPr lang="en-US" altLang="zh-CN">
                <a:ea typeface="宋体" pitchFamily="2" charset="-122"/>
              </a:rPr>
              <a:t>ACL</a:t>
            </a:r>
            <a:endParaRPr lang="en-US" altLang="zh-CN">
              <a:ea typeface="宋体" pitchFamily="2" charset="-122"/>
            </a:endParaRPr>
          </a:p>
        </p:txBody>
      </p:sp>
      <p:sp>
        <p:nvSpPr>
          <p:cNvPr id="148483" name="Rectangle 3"/>
          <p:cNvSpPr>
            <a:spLocks noChangeArrowheads="1"/>
          </p:cNvSpPr>
          <p:nvPr/>
        </p:nvSpPr>
        <p:spPr bwMode="auto">
          <a:xfrm>
            <a:off x="2057400" y="3276600"/>
            <a:ext cx="3352800" cy="2228850"/>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access-list 110 permit </a:t>
            </a:r>
            <a:r>
              <a:rPr lang="en-US" altLang="zh-CN" sz="2000" b="1" dirty="0" err="1">
                <a:latin typeface="Courier New" panose="02070609020205020404" pitchFamily="49" charset="0"/>
              </a:rPr>
              <a:t>tcp</a:t>
            </a:r>
            <a:r>
              <a:rPr lang="en-US" altLang="zh-CN" sz="2000" b="1" dirty="0">
                <a:latin typeface="Courier New" panose="02070609020205020404" pitchFamily="49" charset="0"/>
              </a:rPr>
              <a:t> 	10.0.1.0 	0.0.0.255 	10.0.2.0 	0.0.0.255</a:t>
            </a:r>
            <a:endParaRPr lang="en-US" altLang="zh-CN" sz="2000" b="1" dirty="0">
              <a:latin typeface="Courier New" panose="02070609020205020404" pitchFamily="49" charset="0"/>
            </a:endParaRPr>
          </a:p>
        </p:txBody>
      </p:sp>
      <p:sp>
        <p:nvSpPr>
          <p:cNvPr id="148484" name="Rectangle 4"/>
          <p:cNvSpPr>
            <a:spLocks noChangeArrowheads="1"/>
          </p:cNvSpPr>
          <p:nvPr/>
        </p:nvSpPr>
        <p:spPr bwMode="auto">
          <a:xfrm>
            <a:off x="6781800" y="3276600"/>
            <a:ext cx="3352800" cy="2228850"/>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latin typeface="Courier New" panose="02070609020205020404" pitchFamily="49" charset="0"/>
              </a:rPr>
              <a:t>RouterB(config)# access-list 101 permit tcp </a:t>
            </a:r>
            <a:r>
              <a:rPr lang="en-US" altLang="zh-CN" sz="2000" b="1" i="1">
                <a:latin typeface="Courier New" panose="02070609020205020404" pitchFamily="49" charset="0"/>
              </a:rPr>
              <a:t>	</a:t>
            </a:r>
            <a:r>
              <a:rPr lang="en-US" altLang="zh-CN" sz="2000" b="1">
                <a:latin typeface="Courier New" panose="02070609020205020404" pitchFamily="49" charset="0"/>
              </a:rPr>
              <a:t>10.0.2.0 	0.0.0.255 	10.0.1.0 	0.0.0.255</a:t>
            </a:r>
            <a:endParaRPr lang="en-US" altLang="zh-CN" sz="2000" b="1">
              <a:latin typeface="Courier"/>
            </a:endParaRPr>
          </a:p>
        </p:txBody>
      </p:sp>
      <p:sp>
        <p:nvSpPr>
          <p:cNvPr id="148485" name="Line 5"/>
          <p:cNvSpPr>
            <a:spLocks noChangeShapeType="1"/>
          </p:cNvSpPr>
          <p:nvPr/>
        </p:nvSpPr>
        <p:spPr bwMode="auto">
          <a:xfrm flipH="1">
            <a:off x="4295775" y="4365626"/>
            <a:ext cx="3240088" cy="61277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48486" name="Line 6"/>
          <p:cNvSpPr>
            <a:spLocks noChangeShapeType="1"/>
          </p:cNvSpPr>
          <p:nvPr/>
        </p:nvSpPr>
        <p:spPr bwMode="auto">
          <a:xfrm>
            <a:off x="4224339" y="4365626"/>
            <a:ext cx="3311525" cy="57626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148487" name="Group 7"/>
          <p:cNvGrpSpPr/>
          <p:nvPr/>
        </p:nvGrpSpPr>
        <p:grpSpPr bwMode="auto">
          <a:xfrm>
            <a:off x="2163763" y="1600200"/>
            <a:ext cx="7835900" cy="1435100"/>
            <a:chOff x="403" y="1121"/>
            <a:chExt cx="4936" cy="904"/>
          </a:xfrm>
        </p:grpSpPr>
        <p:sp>
          <p:nvSpPr>
            <p:cNvPr id="218120" name="Line 8"/>
            <p:cNvSpPr>
              <a:spLocks noChangeShapeType="1"/>
            </p:cNvSpPr>
            <p:nvPr/>
          </p:nvSpPr>
          <p:spPr bwMode="auto">
            <a:xfrm>
              <a:off x="3216" y="1632"/>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8121" name="Line 9"/>
            <p:cNvSpPr>
              <a:spLocks noChangeShapeType="1"/>
            </p:cNvSpPr>
            <p:nvPr/>
          </p:nvSpPr>
          <p:spPr bwMode="auto">
            <a:xfrm>
              <a:off x="2112" y="1632"/>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48490" name="Rectangle 10"/>
            <p:cNvSpPr>
              <a:spLocks noChangeArrowheads="1"/>
            </p:cNvSpPr>
            <p:nvPr/>
          </p:nvSpPr>
          <p:spPr bwMode="auto">
            <a:xfrm>
              <a:off x="1807" y="1813"/>
              <a:ext cx="10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E0/1 172.30.1.2</a:t>
              </a:r>
              <a:endParaRPr lang="en-US" altLang="zh-CN" sz="1600" b="1">
                <a:latin typeface="Helvetica" pitchFamily="34" charset="0"/>
              </a:endParaRPr>
            </a:p>
          </p:txBody>
        </p:sp>
        <p:sp>
          <p:nvSpPr>
            <p:cNvPr id="148491" name="Rectangle 11"/>
            <p:cNvSpPr>
              <a:spLocks noChangeArrowheads="1"/>
            </p:cNvSpPr>
            <p:nvPr/>
          </p:nvSpPr>
          <p:spPr bwMode="auto">
            <a:xfrm>
              <a:off x="403" y="1121"/>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48492" name="Rectangle 12"/>
            <p:cNvSpPr>
              <a:spLocks noChangeArrowheads="1"/>
            </p:cNvSpPr>
            <p:nvPr/>
          </p:nvSpPr>
          <p:spPr bwMode="auto">
            <a:xfrm>
              <a:off x="4839" y="1121"/>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148493" name="Rectangle 13"/>
            <p:cNvSpPr>
              <a:spLocks noChangeArrowheads="1"/>
            </p:cNvSpPr>
            <p:nvPr/>
          </p:nvSpPr>
          <p:spPr bwMode="auto">
            <a:xfrm>
              <a:off x="2991" y="1813"/>
              <a:ext cx="10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E0/1 172.30.2.2</a:t>
              </a:r>
              <a:endParaRPr lang="en-US" altLang="zh-CN" sz="1600" b="1">
                <a:latin typeface="Helvetica" pitchFamily="34" charset="0"/>
              </a:endParaRPr>
            </a:p>
          </p:txBody>
        </p:sp>
        <p:grpSp>
          <p:nvGrpSpPr>
            <p:cNvPr id="148494" name="Group 14"/>
            <p:cNvGrpSpPr/>
            <p:nvPr/>
          </p:nvGrpSpPr>
          <p:grpSpPr bwMode="auto">
            <a:xfrm>
              <a:off x="3905" y="1437"/>
              <a:ext cx="652" cy="376"/>
              <a:chOff x="3905" y="1168"/>
              <a:chExt cx="652" cy="362"/>
            </a:xfrm>
          </p:grpSpPr>
          <p:sp>
            <p:nvSpPr>
              <p:cNvPr id="218127" name="Line 15"/>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8128" name="Line 16"/>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8129" name="Line 17"/>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nvGrpSpPr>
            <p:cNvPr id="148495" name="Group 18"/>
            <p:cNvGrpSpPr/>
            <p:nvPr/>
          </p:nvGrpSpPr>
          <p:grpSpPr bwMode="auto">
            <a:xfrm>
              <a:off x="1195" y="1439"/>
              <a:ext cx="655" cy="377"/>
              <a:chOff x="1195" y="1170"/>
              <a:chExt cx="655" cy="363"/>
            </a:xfrm>
          </p:grpSpPr>
          <p:sp>
            <p:nvSpPr>
              <p:cNvPr id="218131" name="Line 19"/>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48620" name="Group 20"/>
              <p:cNvGrpSpPr/>
              <p:nvPr/>
            </p:nvGrpSpPr>
            <p:grpSpPr bwMode="auto">
              <a:xfrm>
                <a:off x="1589" y="1170"/>
                <a:ext cx="261" cy="363"/>
                <a:chOff x="1542" y="1251"/>
                <a:chExt cx="261" cy="363"/>
              </a:xfrm>
            </p:grpSpPr>
            <p:sp>
              <p:nvSpPr>
                <p:cNvPr id="218133" name="Line 21"/>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18134" name="Line 22"/>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sp>
          <p:nvSpPr>
            <p:cNvPr id="148496" name="Rectangle 23"/>
            <p:cNvSpPr>
              <a:spLocks noChangeArrowheads="1"/>
            </p:cNvSpPr>
            <p:nvPr/>
          </p:nvSpPr>
          <p:spPr bwMode="auto">
            <a:xfrm>
              <a:off x="1940" y="1651"/>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48497" name="Rectangle 24"/>
            <p:cNvSpPr>
              <a:spLocks noChangeArrowheads="1"/>
            </p:cNvSpPr>
            <p:nvPr/>
          </p:nvSpPr>
          <p:spPr bwMode="auto">
            <a:xfrm>
              <a:off x="3699" y="1644"/>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48498" name="Rectangle 25"/>
            <p:cNvSpPr>
              <a:spLocks noChangeArrowheads="1"/>
            </p:cNvSpPr>
            <p:nvPr/>
          </p:nvSpPr>
          <p:spPr bwMode="auto">
            <a:xfrm>
              <a:off x="682" y="1685"/>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48499" name="Rectangle 26"/>
            <p:cNvSpPr>
              <a:spLocks noChangeArrowheads="1"/>
            </p:cNvSpPr>
            <p:nvPr/>
          </p:nvSpPr>
          <p:spPr bwMode="auto">
            <a:xfrm>
              <a:off x="4259" y="1685"/>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48500" name="Group 27"/>
            <p:cNvGrpSpPr/>
            <p:nvPr/>
          </p:nvGrpSpPr>
          <p:grpSpPr bwMode="auto">
            <a:xfrm>
              <a:off x="2495" y="1304"/>
              <a:ext cx="843" cy="531"/>
              <a:chOff x="2448" y="1121"/>
              <a:chExt cx="843" cy="511"/>
            </a:xfrm>
          </p:grpSpPr>
          <p:sp>
            <p:nvSpPr>
              <p:cNvPr id="148599" name="Freeform 28"/>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48600" name="Oval 29"/>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1" name="Oval 30"/>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2" name="Oval 31"/>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3" name="Oval 32"/>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4" name="Oval 33"/>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5" name="Oval 34"/>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6" name="Oval 35"/>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7" name="Oval 36"/>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8" name="Oval 37"/>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09" name="Oval 38"/>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0" name="Oval 39"/>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1" name="Oval 40"/>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2" name="Oval 41"/>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3" name="Oval 42"/>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4" name="Oval 43"/>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5" name="Oval 44"/>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6" name="Oval 45"/>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7" name="Oval 46"/>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618" name="Rectangle 47"/>
              <p:cNvSpPr>
                <a:spLocks noChangeArrowheads="1"/>
              </p:cNvSpPr>
              <p:nvPr/>
            </p:nvSpPr>
            <p:spPr bwMode="auto">
              <a:xfrm>
                <a:off x="2544" y="1247"/>
                <a:ext cx="64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48501" name="Rectangle 48"/>
            <p:cNvSpPr>
              <a:spLocks noChangeArrowheads="1"/>
            </p:cNvSpPr>
            <p:nvPr/>
          </p:nvSpPr>
          <p:spPr bwMode="auto">
            <a:xfrm>
              <a:off x="1689" y="1310"/>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48502" name="Rectangle 49"/>
            <p:cNvSpPr>
              <a:spLocks noChangeArrowheads="1"/>
            </p:cNvSpPr>
            <p:nvPr/>
          </p:nvSpPr>
          <p:spPr bwMode="auto">
            <a:xfrm>
              <a:off x="3468" y="1306"/>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grpSp>
          <p:nvGrpSpPr>
            <p:cNvPr id="148503" name="Group 50"/>
            <p:cNvGrpSpPr/>
            <p:nvPr/>
          </p:nvGrpSpPr>
          <p:grpSpPr bwMode="auto">
            <a:xfrm>
              <a:off x="844" y="1239"/>
              <a:ext cx="475" cy="430"/>
              <a:chOff x="844" y="950"/>
              <a:chExt cx="475" cy="430"/>
            </a:xfrm>
          </p:grpSpPr>
          <p:sp>
            <p:nvSpPr>
              <p:cNvPr id="148578" name="Rectangle 51"/>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79" name="Rectangle 52"/>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80" name="Freeform 53"/>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81" name="Freeform 54"/>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8582" name="Line 55"/>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583" name="Freeform 56"/>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84" name="Freeform 57"/>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8585" name="Freeform 58"/>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86" name="Freeform 59"/>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8587" name="Freeform 60"/>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88" name="Freeform 61"/>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8589" name="Rectangle 62"/>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90" name="Rectangle 63"/>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91" name="Freeform 64"/>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92" name="Freeform 65"/>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8593" name="Freeform 66"/>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94" name="Freeform 67"/>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8595" name="Rectangle 68"/>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96" name="Rectangle 69"/>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97" name="Freeform 70"/>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98" name="Freeform 71"/>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8504" name="Group 72"/>
            <p:cNvGrpSpPr/>
            <p:nvPr/>
          </p:nvGrpSpPr>
          <p:grpSpPr bwMode="auto">
            <a:xfrm>
              <a:off x="4395" y="1211"/>
              <a:ext cx="475" cy="430"/>
              <a:chOff x="4395" y="922"/>
              <a:chExt cx="475" cy="430"/>
            </a:xfrm>
          </p:grpSpPr>
          <p:sp>
            <p:nvSpPr>
              <p:cNvPr id="148557" name="Rectangle 73"/>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58" name="Rectangle 74"/>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59" name="Freeform 75"/>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60" name="Freeform 76"/>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48561" name="Line 77"/>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562" name="Freeform 78"/>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63" name="Freeform 79"/>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48564" name="Freeform 80"/>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65" name="Freeform 81"/>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48566" name="Freeform 82"/>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67" name="Freeform 83"/>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48568" name="Rectangle 84"/>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69" name="Rectangle 85"/>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70" name="Freeform 86"/>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71" name="Freeform 87"/>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48572" name="Freeform 88"/>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73" name="Freeform 89"/>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48574" name="Rectangle 90"/>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75" name="Rectangle 91"/>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76" name="Freeform 92"/>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77" name="Freeform 93"/>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48505" name="Group 94"/>
            <p:cNvGrpSpPr/>
            <p:nvPr/>
          </p:nvGrpSpPr>
          <p:grpSpPr bwMode="auto">
            <a:xfrm>
              <a:off x="1770" y="1540"/>
              <a:ext cx="437" cy="236"/>
              <a:chOff x="1770" y="1251"/>
              <a:chExt cx="437" cy="236"/>
            </a:xfrm>
          </p:grpSpPr>
          <p:sp>
            <p:nvSpPr>
              <p:cNvPr id="148532" name="Oval 95"/>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33" name="Rectangle 96"/>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34" name="Rectangle 97"/>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35" name="Oval 98"/>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8536" name="Group 99"/>
              <p:cNvGrpSpPr/>
              <p:nvPr/>
            </p:nvGrpSpPr>
            <p:grpSpPr bwMode="auto">
              <a:xfrm>
                <a:off x="1836" y="1267"/>
                <a:ext cx="303" cy="106"/>
                <a:chOff x="1836" y="1267"/>
                <a:chExt cx="303" cy="106"/>
              </a:xfrm>
            </p:grpSpPr>
            <p:grpSp>
              <p:nvGrpSpPr>
                <p:cNvPr id="148539" name="Group 100"/>
                <p:cNvGrpSpPr/>
                <p:nvPr/>
              </p:nvGrpSpPr>
              <p:grpSpPr bwMode="auto">
                <a:xfrm>
                  <a:off x="1836" y="1267"/>
                  <a:ext cx="300" cy="103"/>
                  <a:chOff x="1836" y="1267"/>
                  <a:chExt cx="300" cy="103"/>
                </a:xfrm>
              </p:grpSpPr>
              <p:sp>
                <p:nvSpPr>
                  <p:cNvPr id="148549" name="Freeform 101"/>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0" name="Freeform 102"/>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1" name="Freeform 103"/>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2" name="Freeform 104"/>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3" name="Freeform 105"/>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4" name="Freeform 106"/>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5" name="Freeform 107"/>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56" name="Freeform 108"/>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8540" name="Group 109"/>
                <p:cNvGrpSpPr/>
                <p:nvPr/>
              </p:nvGrpSpPr>
              <p:grpSpPr bwMode="auto">
                <a:xfrm>
                  <a:off x="1839" y="1270"/>
                  <a:ext cx="300" cy="103"/>
                  <a:chOff x="1839" y="1270"/>
                  <a:chExt cx="300" cy="103"/>
                </a:xfrm>
              </p:grpSpPr>
              <p:sp>
                <p:nvSpPr>
                  <p:cNvPr id="148541" name="Freeform 110"/>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2" name="Freeform 111"/>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3" name="Freeform 112"/>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4" name="Freeform 113"/>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5" name="Freeform 114"/>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6" name="Freeform 115"/>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7" name="Freeform 116"/>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48" name="Freeform 117"/>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8537" name="Line 118"/>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538" name="Line 119"/>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8506" name="Group 120"/>
            <p:cNvGrpSpPr/>
            <p:nvPr/>
          </p:nvGrpSpPr>
          <p:grpSpPr bwMode="auto">
            <a:xfrm>
              <a:off x="3570" y="1537"/>
              <a:ext cx="437" cy="236"/>
              <a:chOff x="3570" y="1248"/>
              <a:chExt cx="437" cy="236"/>
            </a:xfrm>
          </p:grpSpPr>
          <p:sp>
            <p:nvSpPr>
              <p:cNvPr id="148507" name="Oval 121"/>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08" name="Rectangle 122"/>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09" name="Rectangle 123"/>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48510" name="Oval 124"/>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48511" name="Group 125"/>
              <p:cNvGrpSpPr/>
              <p:nvPr/>
            </p:nvGrpSpPr>
            <p:grpSpPr bwMode="auto">
              <a:xfrm>
                <a:off x="3636" y="1264"/>
                <a:ext cx="303" cy="106"/>
                <a:chOff x="3636" y="1264"/>
                <a:chExt cx="303" cy="106"/>
              </a:xfrm>
            </p:grpSpPr>
            <p:grpSp>
              <p:nvGrpSpPr>
                <p:cNvPr id="148514" name="Group 126"/>
                <p:cNvGrpSpPr/>
                <p:nvPr/>
              </p:nvGrpSpPr>
              <p:grpSpPr bwMode="auto">
                <a:xfrm>
                  <a:off x="3636" y="1264"/>
                  <a:ext cx="300" cy="103"/>
                  <a:chOff x="3636" y="1264"/>
                  <a:chExt cx="300" cy="103"/>
                </a:xfrm>
              </p:grpSpPr>
              <p:sp>
                <p:nvSpPr>
                  <p:cNvPr id="148524" name="Freeform 127"/>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5" name="Freeform 128"/>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6" name="Freeform 129"/>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7" name="Freeform 130"/>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8" name="Freeform 131"/>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9" name="Freeform 132"/>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30" name="Freeform 133"/>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31" name="Freeform 134"/>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8515" name="Group 135"/>
                <p:cNvGrpSpPr/>
                <p:nvPr/>
              </p:nvGrpSpPr>
              <p:grpSpPr bwMode="auto">
                <a:xfrm>
                  <a:off x="3639" y="1267"/>
                  <a:ext cx="300" cy="103"/>
                  <a:chOff x="3639" y="1267"/>
                  <a:chExt cx="300" cy="103"/>
                </a:xfrm>
              </p:grpSpPr>
              <p:sp>
                <p:nvSpPr>
                  <p:cNvPr id="148516" name="Freeform 136"/>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17" name="Freeform 137"/>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18" name="Freeform 138"/>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19" name="Freeform 139"/>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0" name="Freeform 140"/>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1" name="Freeform 141"/>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2" name="Freeform 142"/>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523" name="Freeform 143"/>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8512" name="Line 144"/>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513" name="Line 145"/>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defRPr/>
            </a:pPr>
            <a:r>
              <a:rPr lang="en-US" altLang="zh-CN">
                <a:ea typeface="宋体" pitchFamily="2" charset="-122"/>
              </a:rPr>
              <a:t>Crypto map</a:t>
            </a:r>
            <a:r>
              <a:rPr lang="zh-CN" altLang="en-US">
                <a:ea typeface="宋体" pitchFamily="2" charset="-122"/>
              </a:rPr>
              <a:t>的主要配置参数</a:t>
            </a:r>
            <a:endParaRPr lang="zh-CN" altLang="en-US">
              <a:ea typeface="宋体" pitchFamily="2" charset="-122"/>
            </a:endParaRPr>
          </a:p>
        </p:txBody>
      </p:sp>
      <p:sp>
        <p:nvSpPr>
          <p:cNvPr id="149507" name="Rectangle 3"/>
          <p:cNvSpPr>
            <a:spLocks noGrp="1" noChangeArrowheads="1"/>
          </p:cNvSpPr>
          <p:nvPr>
            <p:ph type="body" idx="1"/>
          </p:nvPr>
        </p:nvSpPr>
        <p:spPr/>
        <p:txBody>
          <a:bodyPr/>
          <a:lstStyle/>
          <a:p>
            <a:pPr>
              <a:buFont typeface="Wingdings" panose="05000000000000000000" pitchFamily="2" charset="2"/>
              <a:buBlip>
                <a:blip r:embed="rId1"/>
              </a:buBlip>
            </a:pPr>
            <a:r>
              <a:rPr lang="zh-CN" altLang="en-US" sz="3000" dirty="0">
                <a:ea typeface="宋体" pitchFamily="2" charset="-122"/>
              </a:rPr>
              <a:t>需要</a:t>
            </a:r>
            <a:r>
              <a:rPr lang="en-US" altLang="zh-CN" sz="3000" dirty="0">
                <a:ea typeface="宋体" pitchFamily="2" charset="-122"/>
              </a:rPr>
              <a:t>IPSec</a:t>
            </a:r>
            <a:r>
              <a:rPr lang="zh-CN" altLang="en-US" sz="3000" dirty="0">
                <a:ea typeface="宋体" pitchFamily="2" charset="-122"/>
              </a:rPr>
              <a:t>保护的流量的</a:t>
            </a:r>
            <a:r>
              <a:rPr lang="en-US" altLang="zh-CN" sz="3000" dirty="0">
                <a:ea typeface="宋体" pitchFamily="2" charset="-122"/>
              </a:rPr>
              <a:t>ACL</a:t>
            </a:r>
            <a:endParaRPr lang="en-US" altLang="zh-CN" sz="3000" dirty="0">
              <a:ea typeface="宋体" pitchFamily="2" charset="-122"/>
            </a:endParaRPr>
          </a:p>
          <a:p>
            <a:pPr>
              <a:buFont typeface="Wingdings" panose="05000000000000000000" pitchFamily="2" charset="2"/>
              <a:buBlip>
                <a:blip r:embed="rId1"/>
              </a:buBlip>
            </a:pPr>
            <a:r>
              <a:rPr lang="en-US" altLang="zh-CN" sz="3000" dirty="0">
                <a:ea typeface="宋体" pitchFamily="2" charset="-122"/>
              </a:rPr>
              <a:t>VPN</a:t>
            </a:r>
            <a:r>
              <a:rPr lang="zh-CN" altLang="en-US" sz="3000" dirty="0">
                <a:ea typeface="宋体" pitchFamily="2" charset="-122"/>
              </a:rPr>
              <a:t>对端的</a:t>
            </a:r>
            <a:r>
              <a:rPr lang="en-US" altLang="zh-CN" sz="3000" dirty="0">
                <a:ea typeface="宋体" pitchFamily="2" charset="-122"/>
              </a:rPr>
              <a:t>IP</a:t>
            </a:r>
            <a:r>
              <a:rPr lang="zh-CN" altLang="en-US" sz="3000" dirty="0">
                <a:ea typeface="宋体" pitchFamily="2" charset="-122"/>
              </a:rPr>
              <a:t>地址</a:t>
            </a:r>
            <a:endParaRPr lang="zh-CN" altLang="en-US" sz="3000" dirty="0">
              <a:ea typeface="宋体" pitchFamily="2" charset="-122"/>
            </a:endParaRPr>
          </a:p>
          <a:p>
            <a:pPr>
              <a:buFont typeface="Wingdings" panose="05000000000000000000" pitchFamily="2" charset="2"/>
              <a:buBlip>
                <a:blip r:embed="rId1"/>
              </a:buBlip>
            </a:pPr>
            <a:r>
              <a:rPr lang="zh-CN" altLang="en-US" sz="3000" dirty="0">
                <a:ea typeface="宋体" pitchFamily="2" charset="-122"/>
              </a:rPr>
              <a:t>使用的</a:t>
            </a:r>
            <a:r>
              <a:rPr lang="en-US" altLang="zh-CN" sz="3000" dirty="0">
                <a:ea typeface="宋体" pitchFamily="2" charset="-122"/>
              </a:rPr>
              <a:t>IPSec</a:t>
            </a:r>
            <a:r>
              <a:rPr lang="zh-CN" altLang="en-US" sz="3000" dirty="0">
                <a:ea typeface="宋体" pitchFamily="2" charset="-122"/>
              </a:rPr>
              <a:t>变换集</a:t>
            </a:r>
            <a:endParaRPr lang="zh-CN" altLang="en-US" sz="3000" dirty="0">
              <a:ea typeface="宋体" pitchFamily="2" charset="-122"/>
            </a:endParaRPr>
          </a:p>
          <a:p>
            <a:pPr>
              <a:buFont typeface="Wingdings" panose="05000000000000000000" pitchFamily="2" charset="2"/>
              <a:buBlip>
                <a:blip r:embed="rId1"/>
              </a:buBlip>
            </a:pPr>
            <a:r>
              <a:rPr lang="zh-CN" altLang="en-US" sz="3000" dirty="0">
                <a:ea typeface="宋体" pitchFamily="2" charset="-122"/>
              </a:rPr>
              <a:t>协商建立</a:t>
            </a:r>
            <a:r>
              <a:rPr lang="en-US" altLang="zh-CN" sz="3000" dirty="0">
                <a:ea typeface="宋体" pitchFamily="2" charset="-122"/>
              </a:rPr>
              <a:t>IPSec SA</a:t>
            </a:r>
            <a:r>
              <a:rPr lang="zh-CN" altLang="en-US" sz="3000" dirty="0">
                <a:ea typeface="宋体" pitchFamily="2" charset="-122"/>
              </a:rPr>
              <a:t>的方式</a:t>
            </a:r>
            <a:r>
              <a:rPr lang="en-US" altLang="zh-CN" sz="3000" dirty="0">
                <a:ea typeface="宋体" pitchFamily="2" charset="-122"/>
              </a:rPr>
              <a:t>(</a:t>
            </a:r>
            <a:r>
              <a:rPr lang="zh-CN" altLang="en-US" sz="3000" dirty="0">
                <a:ea typeface="宋体" pitchFamily="2" charset="-122"/>
              </a:rPr>
              <a:t>手工或通过</a:t>
            </a:r>
            <a:r>
              <a:rPr lang="en-US" altLang="zh-CN" sz="3000" dirty="0">
                <a:ea typeface="宋体" pitchFamily="2" charset="-122"/>
              </a:rPr>
              <a:t>IKE)</a:t>
            </a:r>
            <a:endParaRPr lang="en-US" altLang="zh-CN" sz="3000" dirty="0">
              <a:ea typeface="宋体" pitchFamily="2" charset="-122"/>
            </a:endParaRPr>
          </a:p>
          <a:p>
            <a:pPr>
              <a:buFont typeface="Wingdings" panose="05000000000000000000" pitchFamily="2" charset="2"/>
              <a:buBlip>
                <a:blip r:embed="rId1"/>
              </a:buBlip>
            </a:pPr>
            <a:r>
              <a:rPr lang="en-US" altLang="zh-CN" sz="3000" dirty="0">
                <a:ea typeface="宋体" pitchFamily="2" charset="-122"/>
              </a:rPr>
              <a:t>IPSec SA</a:t>
            </a:r>
            <a:r>
              <a:rPr lang="zh-CN" altLang="en-US" sz="3000" dirty="0">
                <a:ea typeface="宋体" pitchFamily="2" charset="-122"/>
              </a:rPr>
              <a:t>的存活期</a:t>
            </a:r>
            <a:endParaRPr lang="zh-CN" altLang="en-US" sz="3000" dirty="0">
              <a:ea typeface="宋体" pitchFamily="2" charset="-122"/>
            </a:endParaRPr>
          </a:p>
          <a:p>
            <a:pPr>
              <a:buFont typeface="Wingdings" panose="05000000000000000000" pitchFamily="2" charset="2"/>
              <a:buBlip>
                <a:blip r:embed="rId2"/>
              </a:buBlip>
            </a:pPr>
            <a:endParaRPr lang="en-US" altLang="zh-CN" sz="3000" dirty="0">
              <a:ea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Line 2"/>
          <p:cNvSpPr>
            <a:spLocks noChangeShapeType="1"/>
          </p:cNvSpPr>
          <p:nvPr/>
        </p:nvSpPr>
        <p:spPr bwMode="auto">
          <a:xfrm>
            <a:off x="6527801" y="23495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163" name="Rectangle 3"/>
          <p:cNvSpPr>
            <a:spLocks noGrp="1" noChangeArrowheads="1"/>
          </p:cNvSpPr>
          <p:nvPr>
            <p:ph type="title"/>
          </p:nvPr>
        </p:nvSpPr>
        <p:spPr/>
        <p:txBody>
          <a:bodyPr/>
          <a:lstStyle/>
          <a:p>
            <a:pPr>
              <a:defRPr/>
            </a:pPr>
            <a:r>
              <a:rPr lang="zh-CN" altLang="en-US">
                <a:ea typeface="宋体" pitchFamily="2" charset="-122"/>
              </a:rPr>
              <a:t>创建</a:t>
            </a:r>
            <a:r>
              <a:rPr lang="en-US" altLang="zh-CN">
                <a:ea typeface="宋体" pitchFamily="2" charset="-122"/>
              </a:rPr>
              <a:t>crypto map</a:t>
            </a:r>
            <a:endParaRPr lang="en-US" altLang="zh-CN">
              <a:ea typeface="宋体" pitchFamily="2" charset="-122"/>
            </a:endParaRPr>
          </a:p>
        </p:txBody>
      </p:sp>
      <p:sp>
        <p:nvSpPr>
          <p:cNvPr id="150532" name="Rectangle 4"/>
          <p:cNvSpPr>
            <a:spLocks noChangeArrowheads="1"/>
          </p:cNvSpPr>
          <p:nvPr/>
        </p:nvSpPr>
        <p:spPr bwMode="auto">
          <a:xfrm>
            <a:off x="2205039" y="3440114"/>
            <a:ext cx="7864475" cy="3968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solidFill>
                  <a:srgbClr val="000000"/>
                </a:solidFill>
                <a:latin typeface="Courier New" panose="02070609020205020404" pitchFamily="49" charset="0"/>
              </a:rPr>
              <a:t>crypto map </a:t>
            </a:r>
            <a:r>
              <a:rPr lang="en-US" altLang="zh-CN" sz="2000" b="1" i="1">
                <a:solidFill>
                  <a:srgbClr val="000000"/>
                </a:solidFill>
                <a:latin typeface="Courier New" panose="02070609020205020404" pitchFamily="49" charset="0"/>
              </a:rPr>
              <a:t>map-name seq-num</a:t>
            </a:r>
            <a:r>
              <a:rPr lang="en-US" altLang="zh-CN" sz="2000" b="1">
                <a:solidFill>
                  <a:srgbClr val="000000"/>
                </a:solidFill>
                <a:latin typeface="Courier New" panose="02070609020205020404" pitchFamily="49" charset="0"/>
              </a:rPr>
              <a:t> ipsec-manual</a:t>
            </a:r>
            <a:endParaRPr lang="en-US" altLang="zh-CN" sz="2000" b="1">
              <a:solidFill>
                <a:srgbClr val="000000"/>
              </a:solidFill>
              <a:latin typeface="Courier New" panose="02070609020205020404" pitchFamily="49" charset="0"/>
            </a:endParaRPr>
          </a:p>
        </p:txBody>
      </p:sp>
      <p:sp>
        <p:nvSpPr>
          <p:cNvPr id="150533" name="Rectangle 5"/>
          <p:cNvSpPr>
            <a:spLocks noChangeArrowheads="1"/>
          </p:cNvSpPr>
          <p:nvPr/>
        </p:nvSpPr>
        <p:spPr bwMode="auto">
          <a:xfrm>
            <a:off x="2205039" y="3975101"/>
            <a:ext cx="7864475" cy="7016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solidFill>
                  <a:srgbClr val="000000"/>
                </a:solidFill>
                <a:latin typeface="Courier New" panose="02070609020205020404" pitchFamily="49" charset="0"/>
              </a:rPr>
              <a:t>crypto map </a:t>
            </a:r>
            <a:r>
              <a:rPr lang="en-US" altLang="zh-CN" sz="2000" b="1" i="1">
                <a:solidFill>
                  <a:srgbClr val="000000"/>
                </a:solidFill>
                <a:latin typeface="Courier New" panose="02070609020205020404" pitchFamily="49" charset="0"/>
              </a:rPr>
              <a:t>map-name seq-num</a:t>
            </a:r>
            <a:r>
              <a:rPr lang="en-US" altLang="zh-CN" sz="2000" b="1">
                <a:solidFill>
                  <a:srgbClr val="000000"/>
                </a:solidFill>
                <a:latin typeface="Courier New" panose="02070609020205020404" pitchFamily="49" charset="0"/>
              </a:rPr>
              <a:t> ipsec-isakmp </a:t>
            </a:r>
            <a:br>
              <a:rPr lang="en-US" altLang="zh-CN" sz="2000" b="1">
                <a:solidFill>
                  <a:srgbClr val="000000"/>
                </a:solidFill>
                <a:latin typeface="Courier New" panose="02070609020205020404" pitchFamily="49" charset="0"/>
              </a:rPr>
            </a:br>
            <a:r>
              <a:rPr lang="en-US" altLang="zh-CN" sz="2000" b="1">
                <a:solidFill>
                  <a:srgbClr val="000000"/>
                </a:solidFill>
                <a:latin typeface="Courier New" panose="02070609020205020404" pitchFamily="49" charset="0"/>
              </a:rPr>
              <a:t>	[dynamic </a:t>
            </a:r>
            <a:r>
              <a:rPr lang="en-US" altLang="zh-CN" sz="2000" b="1" i="1">
                <a:solidFill>
                  <a:srgbClr val="000000"/>
                </a:solidFill>
                <a:latin typeface="Courier New" panose="02070609020205020404" pitchFamily="49" charset="0"/>
              </a:rPr>
              <a:t>dynamic-map-name</a:t>
            </a:r>
            <a:r>
              <a:rPr lang="en-US" altLang="zh-CN" sz="2000" b="1">
                <a:solidFill>
                  <a:srgbClr val="000000"/>
                </a:solidFill>
                <a:latin typeface="Courier New" panose="02070609020205020404" pitchFamily="49" charset="0"/>
              </a:rPr>
              <a:t>]</a:t>
            </a:r>
            <a:endParaRPr lang="en-US" altLang="zh-CN" sz="2000" b="1">
              <a:solidFill>
                <a:srgbClr val="000000"/>
              </a:solidFill>
              <a:latin typeface="Courier New" panose="02070609020205020404" pitchFamily="49" charset="0"/>
            </a:endParaRPr>
          </a:p>
        </p:txBody>
      </p:sp>
      <p:sp>
        <p:nvSpPr>
          <p:cNvPr id="150534" name="Text Box 6"/>
          <p:cNvSpPr txBox="1">
            <a:spLocks noChangeArrowheads="1"/>
          </p:cNvSpPr>
          <p:nvPr/>
        </p:nvSpPr>
        <p:spPr bwMode="auto">
          <a:xfrm>
            <a:off x="2203450" y="30607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800" b="1">
                <a:solidFill>
                  <a:srgbClr val="000000"/>
                </a:solidFill>
                <a:latin typeface="Arial" panose="020B0704020202020204" pitchFamily="34" charset="0"/>
              </a:rPr>
              <a:t>router(config)#</a:t>
            </a:r>
            <a:endParaRPr lang="en-US" altLang="zh-CN" sz="1800" b="1">
              <a:solidFill>
                <a:srgbClr val="000000"/>
              </a:solidFill>
              <a:latin typeface="Courier New" panose="02070609020205020404" pitchFamily="49" charset="0"/>
            </a:endParaRPr>
          </a:p>
        </p:txBody>
      </p:sp>
      <p:sp>
        <p:nvSpPr>
          <p:cNvPr id="220167" name="Line 7"/>
          <p:cNvSpPr>
            <a:spLocks noChangeShapeType="1"/>
          </p:cNvSpPr>
          <p:nvPr/>
        </p:nvSpPr>
        <p:spPr bwMode="auto">
          <a:xfrm>
            <a:off x="6672263" y="1773238"/>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168" name="Line 8"/>
          <p:cNvSpPr>
            <a:spLocks noChangeShapeType="1"/>
          </p:cNvSpPr>
          <p:nvPr/>
        </p:nvSpPr>
        <p:spPr bwMode="auto">
          <a:xfrm>
            <a:off x="4872038" y="2133600"/>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0537" name="Rectangle 9"/>
          <p:cNvSpPr>
            <a:spLocks noChangeArrowheads="1"/>
          </p:cNvSpPr>
          <p:nvPr/>
        </p:nvSpPr>
        <p:spPr bwMode="auto">
          <a:xfrm>
            <a:off x="2163763" y="13716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50538" name="Rectangle 10"/>
          <p:cNvSpPr>
            <a:spLocks noChangeArrowheads="1"/>
          </p:cNvSpPr>
          <p:nvPr/>
        </p:nvSpPr>
        <p:spPr bwMode="auto">
          <a:xfrm>
            <a:off x="9393238" y="98266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220171" name="Line 11"/>
          <p:cNvSpPr>
            <a:spLocks noChangeShapeType="1"/>
          </p:cNvSpPr>
          <p:nvPr/>
        </p:nvSpPr>
        <p:spPr bwMode="auto">
          <a:xfrm>
            <a:off x="7910513" y="1766888"/>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172" name="Line 12"/>
          <p:cNvSpPr>
            <a:spLocks noChangeShapeType="1"/>
          </p:cNvSpPr>
          <p:nvPr/>
        </p:nvSpPr>
        <p:spPr bwMode="auto">
          <a:xfrm flipV="1">
            <a:off x="8312150" y="1465264"/>
            <a:ext cx="0"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0541" name="Group 13"/>
          <p:cNvGrpSpPr/>
          <p:nvPr/>
        </p:nvGrpSpPr>
        <p:grpSpPr bwMode="auto">
          <a:xfrm>
            <a:off x="3421063" y="1857376"/>
            <a:ext cx="1039812" cy="576263"/>
            <a:chOff x="1195" y="1170"/>
            <a:chExt cx="655" cy="363"/>
          </a:xfrm>
        </p:grpSpPr>
        <p:sp>
          <p:nvSpPr>
            <p:cNvPr id="220174" name="Line 14"/>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0725" name="Group 15"/>
            <p:cNvGrpSpPr/>
            <p:nvPr/>
          </p:nvGrpSpPr>
          <p:grpSpPr bwMode="auto">
            <a:xfrm>
              <a:off x="1589" y="1170"/>
              <a:ext cx="261" cy="363"/>
              <a:chOff x="1542" y="1251"/>
              <a:chExt cx="261" cy="363"/>
            </a:xfrm>
          </p:grpSpPr>
          <p:sp>
            <p:nvSpPr>
              <p:cNvPr id="220176" name="Line 16"/>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177" name="Line 17"/>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sp>
        <p:nvSpPr>
          <p:cNvPr id="150542" name="Rectangle 18"/>
          <p:cNvSpPr>
            <a:spLocks noChangeArrowheads="1"/>
          </p:cNvSpPr>
          <p:nvPr/>
        </p:nvSpPr>
        <p:spPr bwMode="auto">
          <a:xfrm>
            <a:off x="4603751" y="218281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50543" name="Rectangle 19"/>
          <p:cNvSpPr>
            <a:spLocks noChangeArrowheads="1"/>
          </p:cNvSpPr>
          <p:nvPr/>
        </p:nvSpPr>
        <p:spPr bwMode="auto">
          <a:xfrm>
            <a:off x="7583489" y="178276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50544" name="Rectangle 20"/>
          <p:cNvSpPr>
            <a:spLocks noChangeArrowheads="1"/>
          </p:cNvSpPr>
          <p:nvPr/>
        </p:nvSpPr>
        <p:spPr bwMode="auto">
          <a:xfrm>
            <a:off x="2606676" y="223361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50545" name="Rectangle 21"/>
          <p:cNvSpPr>
            <a:spLocks noChangeArrowheads="1"/>
          </p:cNvSpPr>
          <p:nvPr/>
        </p:nvSpPr>
        <p:spPr bwMode="auto">
          <a:xfrm>
            <a:off x="8472489" y="1844675"/>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50546" name="Group 22"/>
          <p:cNvGrpSpPr/>
          <p:nvPr/>
        </p:nvGrpSpPr>
        <p:grpSpPr bwMode="auto">
          <a:xfrm>
            <a:off x="5484813" y="1651001"/>
            <a:ext cx="1338262" cy="811213"/>
            <a:chOff x="2448" y="1121"/>
            <a:chExt cx="843" cy="511"/>
          </a:xfrm>
        </p:grpSpPr>
        <p:sp>
          <p:nvSpPr>
            <p:cNvPr id="150704" name="Freeform 23"/>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50705" name="Oval 24"/>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6" name="Oval 25"/>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7" name="Oval 26"/>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8" name="Oval 27"/>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9" name="Oval 28"/>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0" name="Oval 29"/>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1" name="Oval 30"/>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2" name="Oval 31"/>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3" name="Oval 32"/>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4" name="Oval 33"/>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5" name="Oval 34"/>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6" name="Oval 35"/>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7" name="Oval 36"/>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8" name="Oval 37"/>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19" name="Oval 38"/>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20" name="Oval 39"/>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21" name="Oval 40"/>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22" name="Oval 41"/>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23" name="Rectangle 42"/>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50547" name="Rectangle 43"/>
          <p:cNvSpPr>
            <a:spLocks noChangeArrowheads="1"/>
          </p:cNvSpPr>
          <p:nvPr/>
        </p:nvSpPr>
        <p:spPr bwMode="auto">
          <a:xfrm>
            <a:off x="4205288" y="16541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50548" name="Rectangle 44"/>
          <p:cNvSpPr>
            <a:spLocks noChangeArrowheads="1"/>
          </p:cNvSpPr>
          <p:nvPr/>
        </p:nvSpPr>
        <p:spPr bwMode="auto">
          <a:xfrm>
            <a:off x="7216775" y="12604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sp>
        <p:nvSpPr>
          <p:cNvPr id="150549" name="AutoShape 45"/>
          <p:cNvSpPr>
            <a:spLocks noChangeArrowheads="1"/>
          </p:cNvSpPr>
          <p:nvPr/>
        </p:nvSpPr>
        <p:spPr bwMode="auto">
          <a:xfrm>
            <a:off x="4456114" y="2490936"/>
            <a:ext cx="485775" cy="533102"/>
          </a:xfrm>
          <a:prstGeom prst="upArrow">
            <a:avLst>
              <a:gd name="adj1" fmla="val 50000"/>
              <a:gd name="adj2" fmla="val 29902"/>
            </a:avLst>
          </a:prstGeom>
          <a:solidFill>
            <a:srgbClr val="009999"/>
          </a:solidFill>
          <a:ln w="38100">
            <a:solidFill>
              <a:schemeClr val="tx1"/>
            </a:solidFill>
            <a:miter lim="800000"/>
            <a:headEnd type="none" w="sm" len="sm"/>
          </a:ln>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50" name="Rectangle 46"/>
          <p:cNvSpPr>
            <a:spLocks noChangeArrowheads="1"/>
          </p:cNvSpPr>
          <p:nvPr/>
        </p:nvSpPr>
        <p:spPr bwMode="auto">
          <a:xfrm>
            <a:off x="2208213" y="4797425"/>
            <a:ext cx="7861300" cy="400050"/>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crypto map </a:t>
            </a:r>
            <a:r>
              <a:rPr lang="en-US" altLang="zh-CN" sz="2000" b="1" dirty="0" err="1">
                <a:latin typeface="Courier New" panose="02070609020205020404" pitchFamily="49" charset="0"/>
              </a:rPr>
              <a:t>mymap</a:t>
            </a:r>
            <a:r>
              <a:rPr lang="en-US" altLang="zh-CN" sz="2000" b="1" dirty="0">
                <a:latin typeface="Courier New" panose="02070609020205020404" pitchFamily="49" charset="0"/>
              </a:rPr>
              <a:t> 110 </a:t>
            </a:r>
            <a:r>
              <a:rPr lang="en-US" altLang="zh-CN" sz="2000" b="1" dirty="0" err="1">
                <a:latin typeface="Courier New" panose="02070609020205020404" pitchFamily="49" charset="0"/>
              </a:rPr>
              <a:t>ipsec-isakmp</a:t>
            </a:r>
            <a:endParaRPr lang="en-US" altLang="zh-CN" sz="2000" b="1" dirty="0">
              <a:latin typeface="Courier New" panose="02070609020205020404" pitchFamily="49" charset="0"/>
            </a:endParaRPr>
          </a:p>
        </p:txBody>
      </p:sp>
      <p:grpSp>
        <p:nvGrpSpPr>
          <p:cNvPr id="150551" name="Group 47"/>
          <p:cNvGrpSpPr/>
          <p:nvPr/>
        </p:nvGrpSpPr>
        <p:grpSpPr bwMode="auto">
          <a:xfrm>
            <a:off x="2863851" y="1508126"/>
            <a:ext cx="754063" cy="682625"/>
            <a:chOff x="844" y="950"/>
            <a:chExt cx="475" cy="430"/>
          </a:xfrm>
        </p:grpSpPr>
        <p:sp>
          <p:nvSpPr>
            <p:cNvPr id="150683" name="Rectangle 48"/>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84" name="Rectangle 49"/>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85" name="Freeform 50"/>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86" name="Freeform 51"/>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0687" name="Line 52"/>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88" name="Freeform 53"/>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89" name="Freeform 54"/>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0690" name="Freeform 55"/>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91" name="Freeform 56"/>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0692" name="Freeform 57"/>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93" name="Freeform 58"/>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0694" name="Rectangle 59"/>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95" name="Rectangle 60"/>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96" name="Freeform 61"/>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97" name="Freeform 62"/>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0698" name="Freeform 63"/>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99" name="Freeform 64"/>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0700" name="Rectangle 65"/>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1" name="Rectangle 66"/>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702" name="Freeform 67"/>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703" name="Freeform 68"/>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50552" name="Group 69"/>
          <p:cNvGrpSpPr/>
          <p:nvPr/>
        </p:nvGrpSpPr>
        <p:grpSpPr bwMode="auto">
          <a:xfrm>
            <a:off x="8688388" y="1074739"/>
            <a:ext cx="754062" cy="682625"/>
            <a:chOff x="4395" y="922"/>
            <a:chExt cx="475" cy="430"/>
          </a:xfrm>
        </p:grpSpPr>
        <p:sp>
          <p:nvSpPr>
            <p:cNvPr id="150662" name="Rectangle 70"/>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63" name="Rectangle 71"/>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64" name="Freeform 72"/>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65" name="Freeform 73"/>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0666" name="Line 74"/>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67" name="Freeform 75"/>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68" name="Freeform 76"/>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0669" name="Freeform 77"/>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70" name="Freeform 78"/>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0671" name="Freeform 79"/>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72" name="Freeform 80"/>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0673" name="Rectangle 81"/>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74" name="Rectangle 82"/>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75" name="Freeform 83"/>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76" name="Freeform 84"/>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0677" name="Freeform 85"/>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78" name="Freeform 86"/>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0679" name="Rectangle 87"/>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80" name="Rectangle 88"/>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81" name="Freeform 89"/>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82" name="Freeform 90"/>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50553" name="Group 91"/>
          <p:cNvGrpSpPr/>
          <p:nvPr/>
        </p:nvGrpSpPr>
        <p:grpSpPr bwMode="auto">
          <a:xfrm>
            <a:off x="4333875" y="1985963"/>
            <a:ext cx="693738" cy="374650"/>
            <a:chOff x="1770" y="1251"/>
            <a:chExt cx="437" cy="236"/>
          </a:xfrm>
        </p:grpSpPr>
        <p:sp>
          <p:nvSpPr>
            <p:cNvPr id="150637" name="Oval 92"/>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38" name="Rectangle 93"/>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39" name="Rectangle 94"/>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40" name="Oval 95"/>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0641" name="Group 96"/>
            <p:cNvGrpSpPr/>
            <p:nvPr/>
          </p:nvGrpSpPr>
          <p:grpSpPr bwMode="auto">
            <a:xfrm>
              <a:off x="1836" y="1267"/>
              <a:ext cx="303" cy="106"/>
              <a:chOff x="1836" y="1267"/>
              <a:chExt cx="303" cy="106"/>
            </a:xfrm>
          </p:grpSpPr>
          <p:grpSp>
            <p:nvGrpSpPr>
              <p:cNvPr id="150644" name="Group 97"/>
              <p:cNvGrpSpPr/>
              <p:nvPr/>
            </p:nvGrpSpPr>
            <p:grpSpPr bwMode="auto">
              <a:xfrm>
                <a:off x="1836" y="1267"/>
                <a:ext cx="300" cy="103"/>
                <a:chOff x="1836" y="1267"/>
                <a:chExt cx="300" cy="103"/>
              </a:xfrm>
            </p:grpSpPr>
            <p:sp>
              <p:nvSpPr>
                <p:cNvPr id="150654" name="Freeform 98"/>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5" name="Freeform 99"/>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6" name="Freeform 100"/>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7" name="Freeform 101"/>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8" name="Freeform 102"/>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9" name="Freeform 103"/>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60" name="Freeform 104"/>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61" name="Freeform 105"/>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645" name="Group 106"/>
              <p:cNvGrpSpPr/>
              <p:nvPr/>
            </p:nvGrpSpPr>
            <p:grpSpPr bwMode="auto">
              <a:xfrm>
                <a:off x="1839" y="1270"/>
                <a:ext cx="300" cy="103"/>
                <a:chOff x="1839" y="1270"/>
                <a:chExt cx="300" cy="103"/>
              </a:xfrm>
            </p:grpSpPr>
            <p:sp>
              <p:nvSpPr>
                <p:cNvPr id="150646" name="Freeform 107"/>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47" name="Freeform 108"/>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48" name="Freeform 109"/>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49" name="Freeform 110"/>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0" name="Freeform 111"/>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1" name="Freeform 112"/>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2" name="Freeform 113"/>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53" name="Freeform 114"/>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0642" name="Line 115"/>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43" name="Line 116"/>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0554" name="Group 117"/>
          <p:cNvGrpSpPr/>
          <p:nvPr/>
        </p:nvGrpSpPr>
        <p:grpSpPr bwMode="auto">
          <a:xfrm>
            <a:off x="7378700" y="1592263"/>
            <a:ext cx="693738" cy="374650"/>
            <a:chOff x="3570" y="1248"/>
            <a:chExt cx="437" cy="236"/>
          </a:xfrm>
        </p:grpSpPr>
        <p:sp>
          <p:nvSpPr>
            <p:cNvPr id="150612" name="Oval 118"/>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13" name="Rectangle 119"/>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14" name="Rectangle 120"/>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15" name="Oval 121"/>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0616" name="Group 122"/>
            <p:cNvGrpSpPr/>
            <p:nvPr/>
          </p:nvGrpSpPr>
          <p:grpSpPr bwMode="auto">
            <a:xfrm>
              <a:off x="3636" y="1264"/>
              <a:ext cx="303" cy="106"/>
              <a:chOff x="3636" y="1264"/>
              <a:chExt cx="303" cy="106"/>
            </a:xfrm>
          </p:grpSpPr>
          <p:grpSp>
            <p:nvGrpSpPr>
              <p:cNvPr id="150619" name="Group 123"/>
              <p:cNvGrpSpPr/>
              <p:nvPr/>
            </p:nvGrpSpPr>
            <p:grpSpPr bwMode="auto">
              <a:xfrm>
                <a:off x="3636" y="1264"/>
                <a:ext cx="300" cy="103"/>
                <a:chOff x="3636" y="1264"/>
                <a:chExt cx="300" cy="103"/>
              </a:xfrm>
            </p:grpSpPr>
            <p:sp>
              <p:nvSpPr>
                <p:cNvPr id="150629" name="Freeform 124"/>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0" name="Freeform 125"/>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1" name="Freeform 126"/>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2" name="Freeform 127"/>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3" name="Freeform 128"/>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4" name="Freeform 129"/>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5" name="Freeform 130"/>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36" name="Freeform 131"/>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620" name="Group 132"/>
              <p:cNvGrpSpPr/>
              <p:nvPr/>
            </p:nvGrpSpPr>
            <p:grpSpPr bwMode="auto">
              <a:xfrm>
                <a:off x="3639" y="1267"/>
                <a:ext cx="300" cy="103"/>
                <a:chOff x="3639" y="1267"/>
                <a:chExt cx="300" cy="103"/>
              </a:xfrm>
            </p:grpSpPr>
            <p:sp>
              <p:nvSpPr>
                <p:cNvPr id="150621" name="Freeform 133"/>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2" name="Freeform 134"/>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3" name="Freeform 135"/>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4" name="Freeform 136"/>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5" name="Freeform 137"/>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6" name="Freeform 138"/>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7" name="Freeform 139"/>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8" name="Freeform 140"/>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0617" name="Line 141"/>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18" name="Line 142"/>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0555" name="Rectangle 143"/>
          <p:cNvSpPr>
            <a:spLocks noChangeArrowheads="1"/>
          </p:cNvSpPr>
          <p:nvPr/>
        </p:nvSpPr>
        <p:spPr bwMode="auto">
          <a:xfrm>
            <a:off x="9118600" y="22050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Site3</a:t>
            </a:r>
            <a:endParaRPr lang="en-US" altLang="zh-CN" sz="1800" b="1">
              <a:latin typeface="Helvetica" pitchFamily="34" charset="0"/>
            </a:endParaRPr>
          </a:p>
        </p:txBody>
      </p:sp>
      <p:sp>
        <p:nvSpPr>
          <p:cNvPr id="220304" name="Line 144"/>
          <p:cNvSpPr>
            <a:spLocks noChangeShapeType="1"/>
          </p:cNvSpPr>
          <p:nvPr/>
        </p:nvSpPr>
        <p:spPr bwMode="auto">
          <a:xfrm>
            <a:off x="7851775" y="2522539"/>
            <a:ext cx="400050" cy="1587"/>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305" name="Line 145"/>
          <p:cNvSpPr>
            <a:spLocks noChangeShapeType="1"/>
          </p:cNvSpPr>
          <p:nvPr/>
        </p:nvSpPr>
        <p:spPr bwMode="auto">
          <a:xfrm flipV="1">
            <a:off x="8253414" y="2220914"/>
            <a:ext cx="1587"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0558" name="Rectangle 146"/>
          <p:cNvSpPr>
            <a:spLocks noChangeArrowheads="1"/>
          </p:cNvSpPr>
          <p:nvPr/>
        </p:nvSpPr>
        <p:spPr bwMode="auto">
          <a:xfrm>
            <a:off x="7308851" y="28987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50559" name="Rectangle 147"/>
          <p:cNvSpPr>
            <a:spLocks noChangeArrowheads="1"/>
          </p:cNvSpPr>
          <p:nvPr/>
        </p:nvSpPr>
        <p:spPr bwMode="auto">
          <a:xfrm>
            <a:off x="8470901" y="31416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10.0.3.3</a:t>
            </a:r>
            <a:endParaRPr lang="en-US" altLang="zh-CN" sz="1600" b="1">
              <a:solidFill>
                <a:srgbClr val="000000"/>
              </a:solidFill>
              <a:latin typeface="Helvetica" pitchFamily="34" charset="0"/>
            </a:endParaRPr>
          </a:p>
        </p:txBody>
      </p:sp>
      <p:sp>
        <p:nvSpPr>
          <p:cNvPr id="150560" name="Rectangle 148"/>
          <p:cNvSpPr>
            <a:spLocks noChangeArrowheads="1"/>
          </p:cNvSpPr>
          <p:nvPr/>
        </p:nvSpPr>
        <p:spPr bwMode="auto">
          <a:xfrm>
            <a:off x="6959600" y="2565400"/>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RouterC</a:t>
            </a:r>
            <a:endParaRPr lang="en-US" altLang="zh-CN" sz="1600" b="1">
              <a:solidFill>
                <a:srgbClr val="000000"/>
              </a:solidFill>
              <a:latin typeface="Helvetica" pitchFamily="34" charset="0"/>
            </a:endParaRPr>
          </a:p>
        </p:txBody>
      </p:sp>
      <p:grpSp>
        <p:nvGrpSpPr>
          <p:cNvPr id="150561" name="Group 149"/>
          <p:cNvGrpSpPr/>
          <p:nvPr/>
        </p:nvGrpSpPr>
        <p:grpSpPr bwMode="auto">
          <a:xfrm>
            <a:off x="8543926" y="2420939"/>
            <a:ext cx="754063" cy="682625"/>
            <a:chOff x="4395" y="922"/>
            <a:chExt cx="475" cy="430"/>
          </a:xfrm>
        </p:grpSpPr>
        <p:sp>
          <p:nvSpPr>
            <p:cNvPr id="150591" name="Rectangle 150"/>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92" name="Rectangle 151"/>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93" name="Freeform 152"/>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4" name="Freeform 153"/>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0595" name="Line 154"/>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96" name="Freeform 155"/>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7" name="Freeform 156"/>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0598" name="Freeform 157"/>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9" name="Freeform 158"/>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0600" name="Freeform 159"/>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1" name="Freeform 160"/>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0602" name="Rectangle 161"/>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03" name="Rectangle 162"/>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04" name="Freeform 163"/>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5" name="Freeform 164"/>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0606" name="Freeform 165"/>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7" name="Freeform 166"/>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0608" name="Rectangle 167"/>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09" name="Rectangle 168"/>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610" name="Freeform 169"/>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11" name="Freeform 170"/>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50562" name="Group 171"/>
          <p:cNvGrpSpPr/>
          <p:nvPr/>
        </p:nvGrpSpPr>
        <p:grpSpPr bwMode="auto">
          <a:xfrm>
            <a:off x="7248525" y="2205038"/>
            <a:ext cx="693738" cy="374650"/>
            <a:chOff x="3570" y="1248"/>
            <a:chExt cx="437" cy="236"/>
          </a:xfrm>
        </p:grpSpPr>
        <p:sp>
          <p:nvSpPr>
            <p:cNvPr id="150566" name="Oval 172"/>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67" name="Rectangle 173"/>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68" name="Rectangle 174"/>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0569" name="Oval 175"/>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0570" name="Group 176"/>
            <p:cNvGrpSpPr/>
            <p:nvPr/>
          </p:nvGrpSpPr>
          <p:grpSpPr bwMode="auto">
            <a:xfrm>
              <a:off x="3636" y="1264"/>
              <a:ext cx="303" cy="106"/>
              <a:chOff x="3636" y="1264"/>
              <a:chExt cx="303" cy="106"/>
            </a:xfrm>
          </p:grpSpPr>
          <p:grpSp>
            <p:nvGrpSpPr>
              <p:cNvPr id="150573" name="Group 177"/>
              <p:cNvGrpSpPr/>
              <p:nvPr/>
            </p:nvGrpSpPr>
            <p:grpSpPr bwMode="auto">
              <a:xfrm>
                <a:off x="3636" y="1264"/>
                <a:ext cx="300" cy="103"/>
                <a:chOff x="3636" y="1264"/>
                <a:chExt cx="300" cy="103"/>
              </a:xfrm>
            </p:grpSpPr>
            <p:sp>
              <p:nvSpPr>
                <p:cNvPr id="150583" name="Freeform 178"/>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4" name="Freeform 179"/>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5" name="Freeform 180"/>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6" name="Freeform 181"/>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7" name="Freeform 182"/>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8" name="Freeform 183"/>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9" name="Freeform 184"/>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0" name="Freeform 185"/>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74" name="Group 186"/>
              <p:cNvGrpSpPr/>
              <p:nvPr/>
            </p:nvGrpSpPr>
            <p:grpSpPr bwMode="auto">
              <a:xfrm>
                <a:off x="3639" y="1267"/>
                <a:ext cx="300" cy="103"/>
                <a:chOff x="3639" y="1267"/>
                <a:chExt cx="300" cy="103"/>
              </a:xfrm>
            </p:grpSpPr>
            <p:sp>
              <p:nvSpPr>
                <p:cNvPr id="150575" name="Freeform 187"/>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76" name="Freeform 188"/>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77" name="Freeform 189"/>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78" name="Freeform 190"/>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79" name="Freeform 191"/>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0" name="Freeform 192"/>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1" name="Freeform 193"/>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2" name="Freeform 194"/>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0571" name="Line 195"/>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72" name="Line 196"/>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20357" name="Line 197"/>
          <p:cNvSpPr>
            <a:spLocks noChangeShapeType="1"/>
          </p:cNvSpPr>
          <p:nvPr/>
        </p:nvSpPr>
        <p:spPr bwMode="auto">
          <a:xfrm>
            <a:off x="8328025" y="16287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0358" name="Line 198"/>
          <p:cNvSpPr>
            <a:spLocks noChangeShapeType="1"/>
          </p:cNvSpPr>
          <p:nvPr/>
        </p:nvSpPr>
        <p:spPr bwMode="auto">
          <a:xfrm>
            <a:off x="8256588" y="27082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0565" name="Rectangle 199"/>
          <p:cNvSpPr>
            <a:spLocks noChangeArrowheads="1"/>
          </p:cNvSpPr>
          <p:nvPr/>
        </p:nvSpPr>
        <p:spPr bwMode="auto">
          <a:xfrm>
            <a:off x="2135189" y="5373688"/>
            <a:ext cx="78501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a:latin typeface="Verdana" panose="020B0604030504040204" pitchFamily="34" charset="0"/>
              </a:rPr>
              <a:t>每个路由器端口只能应用一个</a:t>
            </a:r>
            <a:r>
              <a:rPr kumimoji="1" lang="en-US" altLang="zh-CN" sz="2600">
                <a:latin typeface="Verdana" panose="020B0604030504040204" pitchFamily="34" charset="0"/>
              </a:rPr>
              <a:t>crypto map</a:t>
            </a:r>
            <a:endParaRPr kumimoji="1" lang="en-US" altLang="zh-CN" sz="2600">
              <a:latin typeface="Verdana" panose="020B0604030504040204" pitchFamily="34" charset="0"/>
            </a:endParaRPr>
          </a:p>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a:latin typeface="Verdana" panose="020B0604030504040204" pitchFamily="34" charset="0"/>
              </a:rPr>
              <a:t>当一个端口有多个</a:t>
            </a:r>
            <a:r>
              <a:rPr kumimoji="1" lang="en-US" altLang="zh-CN" sz="2600">
                <a:latin typeface="Verdana" panose="020B0604030504040204" pitchFamily="34" charset="0"/>
              </a:rPr>
              <a:t>VPN</a:t>
            </a:r>
            <a:r>
              <a:rPr kumimoji="1" lang="zh-CN" altLang="en-US" sz="2600">
                <a:latin typeface="Verdana" panose="020B0604030504040204" pitchFamily="34" charset="0"/>
              </a:rPr>
              <a:t>对端时，就使用</a:t>
            </a:r>
            <a:r>
              <a:rPr kumimoji="1" lang="en-US" altLang="zh-CN" sz="2600">
                <a:latin typeface="Verdana" panose="020B0604030504040204" pitchFamily="34" charset="0"/>
              </a:rPr>
              <a:t>seq-num</a:t>
            </a:r>
            <a:r>
              <a:rPr kumimoji="1" lang="zh-CN" altLang="en-US" sz="2600">
                <a:latin typeface="Verdana" panose="020B0604030504040204" pitchFamily="34" charset="0"/>
              </a:rPr>
              <a:t>来区分</a:t>
            </a:r>
            <a:endParaRPr kumimoji="1" lang="zh-CN" altLang="en-US" sz="2600">
              <a:latin typeface="Verdan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en-US" altLang="zh-CN">
                <a:ea typeface="宋体" pitchFamily="2" charset="-122"/>
              </a:rPr>
              <a:t>Crypto map </a:t>
            </a:r>
            <a:r>
              <a:rPr lang="zh-CN" altLang="en-US">
                <a:ea typeface="宋体" pitchFamily="2" charset="-122"/>
              </a:rPr>
              <a:t>配置示例</a:t>
            </a:r>
            <a:endParaRPr lang="zh-CN" altLang="en-US">
              <a:ea typeface="宋体" pitchFamily="2" charset="-122"/>
            </a:endParaRPr>
          </a:p>
        </p:txBody>
      </p:sp>
      <p:sp>
        <p:nvSpPr>
          <p:cNvPr id="151555" name="AutoShape 3"/>
          <p:cNvSpPr>
            <a:spLocks noChangeArrowheads="1"/>
          </p:cNvSpPr>
          <p:nvPr/>
        </p:nvSpPr>
        <p:spPr bwMode="auto">
          <a:xfrm>
            <a:off x="4440239" y="2564905"/>
            <a:ext cx="479425" cy="609005"/>
          </a:xfrm>
          <a:prstGeom prst="upArrow">
            <a:avLst>
              <a:gd name="adj1" fmla="val 50000"/>
              <a:gd name="adj2" fmla="val 61838"/>
            </a:avLst>
          </a:prstGeom>
          <a:solidFill>
            <a:schemeClr val="folHlink"/>
          </a:solidFill>
          <a:ln w="38100">
            <a:solidFill>
              <a:schemeClr val="tx1"/>
            </a:solidFill>
            <a:miter lim="800000"/>
            <a:headEnd type="none" w="sm" len="sm"/>
          </a:ln>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56" name="Rectangle 4"/>
          <p:cNvSpPr>
            <a:spLocks noChangeArrowheads="1"/>
          </p:cNvSpPr>
          <p:nvPr/>
        </p:nvSpPr>
        <p:spPr bwMode="auto">
          <a:xfrm>
            <a:off x="2286000" y="3933825"/>
            <a:ext cx="8382000" cy="1363835"/>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104000"/>
              </a:lnSpc>
            </a:pPr>
            <a:r>
              <a:rPr lang="en-US" altLang="zh-CN" sz="1600" b="1" dirty="0">
                <a:latin typeface="Courier New" panose="02070609020205020404" pitchFamily="49" charset="0"/>
              </a:rPr>
              <a:t>RouterA(config)# crypto map </a:t>
            </a:r>
            <a:r>
              <a:rPr lang="en-US" altLang="zh-CN" sz="1600" b="1" dirty="0" err="1">
                <a:latin typeface="Courier New" panose="02070609020205020404" pitchFamily="49" charset="0"/>
              </a:rPr>
              <a:t>mymap</a:t>
            </a:r>
            <a:r>
              <a:rPr lang="en-US" altLang="zh-CN" sz="1600" b="1" dirty="0">
                <a:latin typeface="Courier New" panose="02070609020205020404" pitchFamily="49" charset="0"/>
              </a:rPr>
              <a:t> 110 </a:t>
            </a:r>
            <a:r>
              <a:rPr lang="en-US" altLang="zh-CN" sz="1600" b="1" dirty="0" err="1">
                <a:latin typeface="Courier New" panose="02070609020205020404" pitchFamily="49" charset="0"/>
              </a:rPr>
              <a:t>ipsec-isakmp</a:t>
            </a:r>
            <a:endParaRPr lang="en-US" altLang="zh-CN" sz="1600" b="1" dirty="0">
              <a:latin typeface="Courier New" panose="02070609020205020404" pitchFamily="49" charset="0"/>
            </a:endParaRPr>
          </a:p>
          <a:p>
            <a:pPr>
              <a:lnSpc>
                <a:spcPct val="104000"/>
              </a:lnSpc>
            </a:pPr>
            <a:r>
              <a:rPr lang="en-US" altLang="zh-CN" sz="1600" b="1" dirty="0">
                <a:latin typeface="Courier New" panose="02070609020205020404" pitchFamily="49" charset="0"/>
              </a:rPr>
              <a:t>RouterA(config-crypto-map)# match address 110</a:t>
            </a:r>
            <a:endParaRPr lang="en-US" altLang="zh-CN" sz="1600" b="1" dirty="0">
              <a:latin typeface="Courier New" panose="02070609020205020404" pitchFamily="49" charset="0"/>
            </a:endParaRPr>
          </a:p>
          <a:p>
            <a:pPr>
              <a:lnSpc>
                <a:spcPct val="104000"/>
              </a:lnSpc>
            </a:pPr>
            <a:r>
              <a:rPr lang="en-US" altLang="zh-CN" sz="1600" b="1" dirty="0">
                <a:latin typeface="Courier New" panose="02070609020205020404" pitchFamily="49" charset="0"/>
              </a:rPr>
              <a:t>RouterA(config-crypto-map)# set peer 172.30.2.2</a:t>
            </a:r>
            <a:endParaRPr lang="en-US" altLang="zh-CN" sz="1600" b="1" dirty="0">
              <a:latin typeface="Courier New" panose="02070609020205020404" pitchFamily="49" charset="0"/>
            </a:endParaRPr>
          </a:p>
          <a:p>
            <a:pPr>
              <a:lnSpc>
                <a:spcPct val="104000"/>
              </a:lnSpc>
            </a:pPr>
            <a:r>
              <a:rPr lang="en-US" altLang="zh-CN" sz="1600" b="1" dirty="0" err="1">
                <a:latin typeface="Courier New" panose="02070609020205020404" pitchFamily="49" charset="0"/>
              </a:rPr>
              <a:t>RouterA</a:t>
            </a:r>
            <a:r>
              <a:rPr lang="en-US" altLang="zh-CN" sz="1600" b="1" dirty="0">
                <a:latin typeface="Courier New" panose="02070609020205020404" pitchFamily="49" charset="0"/>
              </a:rPr>
              <a:t>(config-crypto-map)# set transform-set mine</a:t>
            </a:r>
            <a:endParaRPr lang="en-US" altLang="zh-CN" sz="1600" b="1" dirty="0">
              <a:latin typeface="Courier New" panose="02070609020205020404" pitchFamily="49" charset="0"/>
            </a:endParaRPr>
          </a:p>
          <a:p>
            <a:pPr>
              <a:lnSpc>
                <a:spcPct val="104000"/>
              </a:lnSpc>
            </a:pPr>
            <a:r>
              <a:rPr lang="en-US" altLang="zh-CN" sz="1600" b="1" dirty="0">
                <a:latin typeface="Courier New" panose="02070609020205020404" pitchFamily="49" charset="0"/>
              </a:rPr>
              <a:t>RouterA(config-crypto-map)# set security-association lifetime 86400</a:t>
            </a:r>
            <a:endParaRPr lang="en-US" altLang="zh-CN" dirty="0">
              <a:latin typeface="Courier"/>
            </a:endParaRPr>
          </a:p>
        </p:txBody>
      </p:sp>
      <p:sp>
        <p:nvSpPr>
          <p:cNvPr id="221189" name="Line 5"/>
          <p:cNvSpPr>
            <a:spLocks noChangeShapeType="1"/>
          </p:cNvSpPr>
          <p:nvPr/>
        </p:nvSpPr>
        <p:spPr bwMode="auto">
          <a:xfrm>
            <a:off x="6629401" y="1971675"/>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1190" name="Line 6"/>
          <p:cNvSpPr>
            <a:spLocks noChangeShapeType="1"/>
          </p:cNvSpPr>
          <p:nvPr/>
        </p:nvSpPr>
        <p:spPr bwMode="auto">
          <a:xfrm>
            <a:off x="4872038" y="1971675"/>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1559" name="Rectangle 7"/>
          <p:cNvSpPr>
            <a:spLocks noChangeArrowheads="1"/>
          </p:cNvSpPr>
          <p:nvPr/>
        </p:nvSpPr>
        <p:spPr bwMode="auto">
          <a:xfrm>
            <a:off x="2163763" y="12096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51560" name="Rectangle 8"/>
          <p:cNvSpPr>
            <a:spLocks noChangeArrowheads="1"/>
          </p:cNvSpPr>
          <p:nvPr/>
        </p:nvSpPr>
        <p:spPr bwMode="auto">
          <a:xfrm>
            <a:off x="9205913" y="12096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151561" name="Rectangle 9"/>
          <p:cNvSpPr>
            <a:spLocks noChangeArrowheads="1"/>
          </p:cNvSpPr>
          <p:nvPr/>
        </p:nvSpPr>
        <p:spPr bwMode="auto">
          <a:xfrm>
            <a:off x="6856413" y="2266950"/>
            <a:ext cx="115576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172.30.2.2</a:t>
            </a:r>
            <a:endParaRPr lang="en-US" altLang="zh-CN" sz="1600" b="1">
              <a:latin typeface="Helvetica" pitchFamily="34" charset="0"/>
            </a:endParaRPr>
          </a:p>
        </p:txBody>
      </p:sp>
      <p:sp>
        <p:nvSpPr>
          <p:cNvPr id="221194" name="Line 10"/>
          <p:cNvSpPr>
            <a:spLocks noChangeShapeType="1"/>
          </p:cNvSpPr>
          <p:nvPr/>
        </p:nvSpPr>
        <p:spPr bwMode="auto">
          <a:xfrm>
            <a:off x="7723188" y="1993900"/>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1195" name="Line 11"/>
          <p:cNvSpPr>
            <a:spLocks noChangeShapeType="1"/>
          </p:cNvSpPr>
          <p:nvPr/>
        </p:nvSpPr>
        <p:spPr bwMode="auto">
          <a:xfrm flipH="1">
            <a:off x="3421063" y="18446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1564" name="Group 12"/>
          <p:cNvGrpSpPr/>
          <p:nvPr/>
        </p:nvGrpSpPr>
        <p:grpSpPr bwMode="auto">
          <a:xfrm>
            <a:off x="4046539" y="1695451"/>
            <a:ext cx="414337" cy="576263"/>
            <a:chOff x="1542" y="1251"/>
            <a:chExt cx="261" cy="363"/>
          </a:xfrm>
        </p:grpSpPr>
        <p:sp>
          <p:nvSpPr>
            <p:cNvPr id="221197" name="Line 13"/>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1198" name="Line 14"/>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sp>
        <p:nvSpPr>
          <p:cNvPr id="151565" name="Rectangle 15"/>
          <p:cNvSpPr>
            <a:spLocks noChangeArrowheads="1"/>
          </p:cNvSpPr>
          <p:nvPr/>
        </p:nvSpPr>
        <p:spPr bwMode="auto">
          <a:xfrm>
            <a:off x="4603751" y="2020888"/>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51566" name="Rectangle 16"/>
          <p:cNvSpPr>
            <a:spLocks noChangeArrowheads="1"/>
          </p:cNvSpPr>
          <p:nvPr/>
        </p:nvSpPr>
        <p:spPr bwMode="auto">
          <a:xfrm>
            <a:off x="7396164" y="20097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51567" name="Rectangle 17"/>
          <p:cNvSpPr>
            <a:spLocks noChangeArrowheads="1"/>
          </p:cNvSpPr>
          <p:nvPr/>
        </p:nvSpPr>
        <p:spPr bwMode="auto">
          <a:xfrm>
            <a:off x="2606676" y="20716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51568" name="Rectangle 18"/>
          <p:cNvSpPr>
            <a:spLocks noChangeArrowheads="1"/>
          </p:cNvSpPr>
          <p:nvPr/>
        </p:nvSpPr>
        <p:spPr bwMode="auto">
          <a:xfrm>
            <a:off x="8285164" y="2071688"/>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sp>
        <p:nvSpPr>
          <p:cNvPr id="151569" name="Rectangle 19"/>
          <p:cNvSpPr>
            <a:spLocks noChangeArrowheads="1"/>
          </p:cNvSpPr>
          <p:nvPr/>
        </p:nvSpPr>
        <p:spPr bwMode="auto">
          <a:xfrm>
            <a:off x="4205288" y="1492250"/>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51570" name="Rectangle 20"/>
          <p:cNvSpPr>
            <a:spLocks noChangeArrowheads="1"/>
          </p:cNvSpPr>
          <p:nvPr/>
        </p:nvSpPr>
        <p:spPr bwMode="auto">
          <a:xfrm>
            <a:off x="7029450" y="1487488"/>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sp>
        <p:nvSpPr>
          <p:cNvPr id="221205" name="Line 21"/>
          <p:cNvSpPr>
            <a:spLocks noChangeShapeType="1"/>
          </p:cNvSpPr>
          <p:nvPr/>
        </p:nvSpPr>
        <p:spPr bwMode="auto">
          <a:xfrm>
            <a:off x="6629401" y="324485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1572" name="Rectangle 22"/>
          <p:cNvSpPr>
            <a:spLocks noChangeArrowheads="1"/>
          </p:cNvSpPr>
          <p:nvPr/>
        </p:nvSpPr>
        <p:spPr bwMode="auto">
          <a:xfrm>
            <a:off x="6856413" y="3540125"/>
            <a:ext cx="115576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172.30.3.2</a:t>
            </a:r>
            <a:endParaRPr lang="en-US" altLang="zh-CN" sz="1600" b="1">
              <a:latin typeface="Helvetica" pitchFamily="34" charset="0"/>
            </a:endParaRPr>
          </a:p>
        </p:txBody>
      </p:sp>
      <p:sp>
        <p:nvSpPr>
          <p:cNvPr id="221207" name="Line 23"/>
          <p:cNvSpPr>
            <a:spLocks noChangeShapeType="1"/>
          </p:cNvSpPr>
          <p:nvPr/>
        </p:nvSpPr>
        <p:spPr bwMode="auto">
          <a:xfrm>
            <a:off x="7723188" y="32670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1574" name="Rectangle 24"/>
          <p:cNvSpPr>
            <a:spLocks noChangeArrowheads="1"/>
          </p:cNvSpPr>
          <p:nvPr/>
        </p:nvSpPr>
        <p:spPr bwMode="auto">
          <a:xfrm>
            <a:off x="7396164" y="3282950"/>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51575" name="Rectangle 25"/>
          <p:cNvSpPr>
            <a:spLocks noChangeArrowheads="1"/>
          </p:cNvSpPr>
          <p:nvPr/>
        </p:nvSpPr>
        <p:spPr bwMode="auto">
          <a:xfrm>
            <a:off x="7029450" y="276066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RouterC</a:t>
            </a:r>
            <a:endParaRPr lang="en-US" altLang="zh-CN" sz="1600" b="1">
              <a:solidFill>
                <a:srgbClr val="000000"/>
              </a:solidFill>
              <a:latin typeface="Helvetica" pitchFamily="34" charset="0"/>
            </a:endParaRPr>
          </a:p>
        </p:txBody>
      </p:sp>
      <p:sp>
        <p:nvSpPr>
          <p:cNvPr id="151576" name="Freeform 26"/>
          <p:cNvSpPr/>
          <p:nvPr/>
        </p:nvSpPr>
        <p:spPr bwMode="auto">
          <a:xfrm>
            <a:off x="5829300" y="2236789"/>
            <a:ext cx="19050" cy="71437"/>
          </a:xfrm>
          <a:custGeom>
            <a:avLst/>
            <a:gdLst>
              <a:gd name="T0" fmla="*/ 0 w 17"/>
              <a:gd name="T1" fmla="*/ 0 h 25"/>
              <a:gd name="T2" fmla="*/ 2147483647 w 17"/>
              <a:gd name="T3" fmla="*/ 0 h 25"/>
              <a:gd name="T4" fmla="*/ 2147483647 w 17"/>
              <a:gd name="T5" fmla="*/ 2147483647 h 25"/>
              <a:gd name="T6" fmla="*/ 0 w 17"/>
              <a:gd name="T7" fmla="*/ 2147483647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51577" name="Oval 27"/>
          <p:cNvSpPr>
            <a:spLocks noChangeArrowheads="1"/>
          </p:cNvSpPr>
          <p:nvPr/>
        </p:nvSpPr>
        <p:spPr bwMode="auto">
          <a:xfrm>
            <a:off x="5922964" y="1600200"/>
            <a:ext cx="554037" cy="76200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78" name="Oval 28"/>
          <p:cNvSpPr>
            <a:spLocks noChangeArrowheads="1"/>
          </p:cNvSpPr>
          <p:nvPr/>
        </p:nvSpPr>
        <p:spPr bwMode="auto">
          <a:xfrm>
            <a:off x="5607050" y="1804988"/>
            <a:ext cx="414338" cy="76200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79" name="Oval 29"/>
          <p:cNvSpPr>
            <a:spLocks noChangeArrowheads="1"/>
          </p:cNvSpPr>
          <p:nvPr/>
        </p:nvSpPr>
        <p:spPr bwMode="auto">
          <a:xfrm>
            <a:off x="5465763" y="2295525"/>
            <a:ext cx="273050" cy="6175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0" name="Oval 30"/>
          <p:cNvSpPr>
            <a:spLocks noChangeArrowheads="1"/>
          </p:cNvSpPr>
          <p:nvPr/>
        </p:nvSpPr>
        <p:spPr bwMode="auto">
          <a:xfrm>
            <a:off x="5548313" y="2614613"/>
            <a:ext cx="423862" cy="64770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1" name="Oval 31"/>
          <p:cNvSpPr>
            <a:spLocks noChangeArrowheads="1"/>
          </p:cNvSpPr>
          <p:nvPr/>
        </p:nvSpPr>
        <p:spPr bwMode="auto">
          <a:xfrm>
            <a:off x="5876926" y="2732089"/>
            <a:ext cx="658813" cy="78898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2" name="Oval 32"/>
          <p:cNvSpPr>
            <a:spLocks noChangeArrowheads="1"/>
          </p:cNvSpPr>
          <p:nvPr/>
        </p:nvSpPr>
        <p:spPr bwMode="auto">
          <a:xfrm>
            <a:off x="6310314" y="1831975"/>
            <a:ext cx="401637" cy="55880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3" name="Oval 33"/>
          <p:cNvSpPr>
            <a:spLocks noChangeArrowheads="1"/>
          </p:cNvSpPr>
          <p:nvPr/>
        </p:nvSpPr>
        <p:spPr bwMode="auto">
          <a:xfrm>
            <a:off x="6380164" y="2236788"/>
            <a:ext cx="401637" cy="58896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4" name="Oval 34"/>
          <p:cNvSpPr>
            <a:spLocks noChangeArrowheads="1"/>
          </p:cNvSpPr>
          <p:nvPr/>
        </p:nvSpPr>
        <p:spPr bwMode="auto">
          <a:xfrm>
            <a:off x="6345239" y="2382839"/>
            <a:ext cx="390525" cy="99218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5" name="Oval 35"/>
          <p:cNvSpPr>
            <a:spLocks noChangeArrowheads="1"/>
          </p:cNvSpPr>
          <p:nvPr/>
        </p:nvSpPr>
        <p:spPr bwMode="auto">
          <a:xfrm>
            <a:off x="5700714" y="2063751"/>
            <a:ext cx="847725" cy="102076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6" name="Oval 36"/>
          <p:cNvSpPr>
            <a:spLocks noChangeArrowheads="1"/>
          </p:cNvSpPr>
          <p:nvPr/>
        </p:nvSpPr>
        <p:spPr bwMode="auto">
          <a:xfrm>
            <a:off x="5911850" y="1514475"/>
            <a:ext cx="541338" cy="76200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7" name="Oval 37"/>
          <p:cNvSpPr>
            <a:spLocks noChangeArrowheads="1"/>
          </p:cNvSpPr>
          <p:nvPr/>
        </p:nvSpPr>
        <p:spPr bwMode="auto">
          <a:xfrm>
            <a:off x="5583238" y="1746250"/>
            <a:ext cx="412750" cy="76200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8" name="Oval 38"/>
          <p:cNvSpPr>
            <a:spLocks noChangeArrowheads="1"/>
          </p:cNvSpPr>
          <p:nvPr/>
        </p:nvSpPr>
        <p:spPr bwMode="auto">
          <a:xfrm>
            <a:off x="5443538" y="2236788"/>
            <a:ext cx="273050" cy="62071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89" name="Oval 39"/>
          <p:cNvSpPr>
            <a:spLocks noChangeArrowheads="1"/>
          </p:cNvSpPr>
          <p:nvPr/>
        </p:nvSpPr>
        <p:spPr bwMode="auto">
          <a:xfrm>
            <a:off x="5537200" y="2559051"/>
            <a:ext cx="425450" cy="644525"/>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0" name="Oval 40"/>
          <p:cNvSpPr>
            <a:spLocks noChangeArrowheads="1"/>
          </p:cNvSpPr>
          <p:nvPr/>
        </p:nvSpPr>
        <p:spPr bwMode="auto">
          <a:xfrm>
            <a:off x="5853113" y="2673350"/>
            <a:ext cx="647700" cy="78898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1" name="Oval 41"/>
          <p:cNvSpPr>
            <a:spLocks noChangeArrowheads="1"/>
          </p:cNvSpPr>
          <p:nvPr/>
        </p:nvSpPr>
        <p:spPr bwMode="auto">
          <a:xfrm>
            <a:off x="6286500" y="1773238"/>
            <a:ext cx="401638" cy="58896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2" name="Oval 42"/>
          <p:cNvSpPr>
            <a:spLocks noChangeArrowheads="1"/>
          </p:cNvSpPr>
          <p:nvPr/>
        </p:nvSpPr>
        <p:spPr bwMode="auto">
          <a:xfrm>
            <a:off x="6345238" y="2209801"/>
            <a:ext cx="412750" cy="55721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3" name="Oval 43"/>
          <p:cNvSpPr>
            <a:spLocks noChangeArrowheads="1"/>
          </p:cNvSpPr>
          <p:nvPr/>
        </p:nvSpPr>
        <p:spPr bwMode="auto">
          <a:xfrm>
            <a:off x="6310314" y="2324100"/>
            <a:ext cx="401637" cy="99218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4" name="Oval 44"/>
          <p:cNvSpPr>
            <a:spLocks noChangeArrowheads="1"/>
          </p:cNvSpPr>
          <p:nvPr/>
        </p:nvSpPr>
        <p:spPr bwMode="auto">
          <a:xfrm>
            <a:off x="5688014" y="2009776"/>
            <a:ext cx="847725" cy="98901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595" name="Rectangle 45"/>
          <p:cNvSpPr>
            <a:spLocks noChangeArrowheads="1"/>
          </p:cNvSpPr>
          <p:nvPr/>
        </p:nvSpPr>
        <p:spPr bwMode="auto">
          <a:xfrm>
            <a:off x="5595938" y="2292350"/>
            <a:ext cx="103233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sp>
        <p:nvSpPr>
          <p:cNvPr id="221230" name="Line 46"/>
          <p:cNvSpPr>
            <a:spLocks noChangeShapeType="1"/>
          </p:cNvSpPr>
          <p:nvPr/>
        </p:nvSpPr>
        <p:spPr bwMode="auto">
          <a:xfrm flipV="1">
            <a:off x="8124825" y="1692275"/>
            <a:ext cx="0" cy="180340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1597" name="Group 47"/>
          <p:cNvGrpSpPr/>
          <p:nvPr/>
        </p:nvGrpSpPr>
        <p:grpSpPr bwMode="auto">
          <a:xfrm>
            <a:off x="2863851" y="1346201"/>
            <a:ext cx="754063" cy="682625"/>
            <a:chOff x="844" y="950"/>
            <a:chExt cx="475" cy="430"/>
          </a:xfrm>
        </p:grpSpPr>
        <p:sp>
          <p:nvSpPr>
            <p:cNvPr id="151700" name="Rectangle 48"/>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01" name="Rectangle 49"/>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02" name="Freeform 50"/>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03" name="Freeform 51"/>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1704" name="Line 52"/>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705" name="Freeform 53"/>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06" name="Freeform 54"/>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1707" name="Freeform 55"/>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08" name="Freeform 56"/>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1709" name="Freeform 57"/>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10" name="Freeform 58"/>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1711" name="Rectangle 59"/>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12" name="Rectangle 60"/>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13" name="Freeform 61"/>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14" name="Freeform 62"/>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1715" name="Freeform 63"/>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16" name="Freeform 64"/>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1717" name="Rectangle 65"/>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18" name="Rectangle 66"/>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719" name="Freeform 67"/>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720" name="Freeform 68"/>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51598" name="Group 69"/>
          <p:cNvGrpSpPr/>
          <p:nvPr/>
        </p:nvGrpSpPr>
        <p:grpSpPr bwMode="auto">
          <a:xfrm>
            <a:off x="4333875" y="1824038"/>
            <a:ext cx="693738" cy="374650"/>
            <a:chOff x="1770" y="1251"/>
            <a:chExt cx="437" cy="236"/>
          </a:xfrm>
        </p:grpSpPr>
        <p:sp>
          <p:nvSpPr>
            <p:cNvPr id="151675" name="Oval 70"/>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76" name="Rectangle 71"/>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77" name="Rectangle 72"/>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78" name="Oval 73"/>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1679" name="Group 74"/>
            <p:cNvGrpSpPr/>
            <p:nvPr/>
          </p:nvGrpSpPr>
          <p:grpSpPr bwMode="auto">
            <a:xfrm>
              <a:off x="1836" y="1267"/>
              <a:ext cx="303" cy="106"/>
              <a:chOff x="1836" y="1267"/>
              <a:chExt cx="303" cy="106"/>
            </a:xfrm>
          </p:grpSpPr>
          <p:grpSp>
            <p:nvGrpSpPr>
              <p:cNvPr id="151682" name="Group 75"/>
              <p:cNvGrpSpPr/>
              <p:nvPr/>
            </p:nvGrpSpPr>
            <p:grpSpPr bwMode="auto">
              <a:xfrm>
                <a:off x="1836" y="1267"/>
                <a:ext cx="300" cy="103"/>
                <a:chOff x="1836" y="1267"/>
                <a:chExt cx="300" cy="103"/>
              </a:xfrm>
            </p:grpSpPr>
            <p:sp>
              <p:nvSpPr>
                <p:cNvPr id="151692" name="Freeform 76"/>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3" name="Freeform 77"/>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4" name="Freeform 78"/>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5" name="Freeform 79"/>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6" name="Freeform 80"/>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7" name="Freeform 81"/>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8" name="Freeform 82"/>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9" name="Freeform 83"/>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1683" name="Group 84"/>
              <p:cNvGrpSpPr/>
              <p:nvPr/>
            </p:nvGrpSpPr>
            <p:grpSpPr bwMode="auto">
              <a:xfrm>
                <a:off x="1839" y="1270"/>
                <a:ext cx="300" cy="103"/>
                <a:chOff x="1839" y="1270"/>
                <a:chExt cx="300" cy="103"/>
              </a:xfrm>
            </p:grpSpPr>
            <p:sp>
              <p:nvSpPr>
                <p:cNvPr id="151684" name="Freeform 85"/>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85" name="Freeform 86"/>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86" name="Freeform 87"/>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87" name="Freeform 88"/>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88" name="Freeform 89"/>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89" name="Freeform 90"/>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0" name="Freeform 91"/>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91" name="Freeform 92"/>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1680" name="Line 93"/>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681" name="Line 94"/>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1599" name="Group 95"/>
          <p:cNvGrpSpPr/>
          <p:nvPr/>
        </p:nvGrpSpPr>
        <p:grpSpPr bwMode="auto">
          <a:xfrm>
            <a:off x="7191375" y="1819275"/>
            <a:ext cx="693738" cy="374650"/>
            <a:chOff x="3570" y="1248"/>
            <a:chExt cx="437" cy="236"/>
          </a:xfrm>
        </p:grpSpPr>
        <p:sp>
          <p:nvSpPr>
            <p:cNvPr id="151650" name="Oval 96"/>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51" name="Rectangle 97"/>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52" name="Rectangle 98"/>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53" name="Oval 99"/>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1654" name="Group 100"/>
            <p:cNvGrpSpPr/>
            <p:nvPr/>
          </p:nvGrpSpPr>
          <p:grpSpPr bwMode="auto">
            <a:xfrm>
              <a:off x="3636" y="1264"/>
              <a:ext cx="303" cy="106"/>
              <a:chOff x="3636" y="1264"/>
              <a:chExt cx="303" cy="106"/>
            </a:xfrm>
          </p:grpSpPr>
          <p:grpSp>
            <p:nvGrpSpPr>
              <p:cNvPr id="151657" name="Group 101"/>
              <p:cNvGrpSpPr/>
              <p:nvPr/>
            </p:nvGrpSpPr>
            <p:grpSpPr bwMode="auto">
              <a:xfrm>
                <a:off x="3636" y="1264"/>
                <a:ext cx="300" cy="103"/>
                <a:chOff x="3636" y="1264"/>
                <a:chExt cx="300" cy="103"/>
              </a:xfrm>
            </p:grpSpPr>
            <p:sp>
              <p:nvSpPr>
                <p:cNvPr id="151667" name="Freeform 102"/>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8" name="Freeform 103"/>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9" name="Freeform 104"/>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70" name="Freeform 105"/>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71" name="Freeform 106"/>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72" name="Freeform 107"/>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73" name="Freeform 108"/>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74" name="Freeform 109"/>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1658" name="Group 110"/>
              <p:cNvGrpSpPr/>
              <p:nvPr/>
            </p:nvGrpSpPr>
            <p:grpSpPr bwMode="auto">
              <a:xfrm>
                <a:off x="3639" y="1267"/>
                <a:ext cx="300" cy="103"/>
                <a:chOff x="3639" y="1267"/>
                <a:chExt cx="300" cy="103"/>
              </a:xfrm>
            </p:grpSpPr>
            <p:sp>
              <p:nvSpPr>
                <p:cNvPr id="151659" name="Freeform 111"/>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0" name="Freeform 112"/>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1" name="Freeform 113"/>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2" name="Freeform 114"/>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3" name="Freeform 115"/>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4" name="Freeform 116"/>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5" name="Freeform 117"/>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66" name="Freeform 118"/>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1655" name="Line 119"/>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656" name="Line 120"/>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1600" name="Group 121"/>
          <p:cNvGrpSpPr/>
          <p:nvPr/>
        </p:nvGrpSpPr>
        <p:grpSpPr bwMode="auto">
          <a:xfrm>
            <a:off x="7200900" y="3121025"/>
            <a:ext cx="693738" cy="374650"/>
            <a:chOff x="3570" y="1248"/>
            <a:chExt cx="437" cy="236"/>
          </a:xfrm>
        </p:grpSpPr>
        <p:sp>
          <p:nvSpPr>
            <p:cNvPr id="151625" name="Oval 122"/>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26" name="Rectangle 123"/>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27" name="Rectangle 124"/>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28" name="Oval 125"/>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1629" name="Group 126"/>
            <p:cNvGrpSpPr/>
            <p:nvPr/>
          </p:nvGrpSpPr>
          <p:grpSpPr bwMode="auto">
            <a:xfrm>
              <a:off x="3636" y="1264"/>
              <a:ext cx="303" cy="106"/>
              <a:chOff x="3636" y="1264"/>
              <a:chExt cx="303" cy="106"/>
            </a:xfrm>
          </p:grpSpPr>
          <p:grpSp>
            <p:nvGrpSpPr>
              <p:cNvPr id="151632" name="Group 127"/>
              <p:cNvGrpSpPr/>
              <p:nvPr/>
            </p:nvGrpSpPr>
            <p:grpSpPr bwMode="auto">
              <a:xfrm>
                <a:off x="3636" y="1264"/>
                <a:ext cx="300" cy="103"/>
                <a:chOff x="3636" y="1264"/>
                <a:chExt cx="300" cy="103"/>
              </a:xfrm>
            </p:grpSpPr>
            <p:sp>
              <p:nvSpPr>
                <p:cNvPr id="151642" name="Freeform 128"/>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3" name="Freeform 129"/>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4" name="Freeform 130"/>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5" name="Freeform 131"/>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6" name="Freeform 132"/>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7" name="Freeform 133"/>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8" name="Freeform 134"/>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9" name="Freeform 135"/>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1633" name="Group 136"/>
              <p:cNvGrpSpPr/>
              <p:nvPr/>
            </p:nvGrpSpPr>
            <p:grpSpPr bwMode="auto">
              <a:xfrm>
                <a:off x="3639" y="1267"/>
                <a:ext cx="300" cy="103"/>
                <a:chOff x="3639" y="1267"/>
                <a:chExt cx="300" cy="103"/>
              </a:xfrm>
            </p:grpSpPr>
            <p:sp>
              <p:nvSpPr>
                <p:cNvPr id="151634" name="Freeform 137"/>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5" name="Freeform 138"/>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6" name="Freeform 139"/>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7" name="Freeform 140"/>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8" name="Freeform 141"/>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9" name="Freeform 142"/>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0" name="Freeform 143"/>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41" name="Freeform 144"/>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1630" name="Line 145"/>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631" name="Line 146"/>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21331" name="Line 147"/>
          <p:cNvSpPr>
            <a:spLocks noChangeShapeType="1"/>
          </p:cNvSpPr>
          <p:nvPr/>
        </p:nvSpPr>
        <p:spPr bwMode="auto">
          <a:xfrm flipH="1">
            <a:off x="8140700" y="18446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1602" name="Group 148"/>
          <p:cNvGrpSpPr/>
          <p:nvPr/>
        </p:nvGrpSpPr>
        <p:grpSpPr bwMode="auto">
          <a:xfrm>
            <a:off x="8501063" y="1301751"/>
            <a:ext cx="754062" cy="682625"/>
            <a:chOff x="4395" y="922"/>
            <a:chExt cx="475" cy="430"/>
          </a:xfrm>
        </p:grpSpPr>
        <p:sp>
          <p:nvSpPr>
            <p:cNvPr id="151604" name="Rectangle 149"/>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05" name="Rectangle 150"/>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06" name="Freeform 151"/>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07" name="Freeform 152"/>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1608" name="Line 153"/>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609" name="Freeform 154"/>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0" name="Freeform 155"/>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1611" name="Freeform 156"/>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2" name="Freeform 157"/>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1613" name="Freeform 158"/>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4" name="Freeform 159"/>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1615" name="Rectangle 160"/>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16" name="Rectangle 161"/>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17" name="Freeform 162"/>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8" name="Freeform 163"/>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1619" name="Freeform 164"/>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0" name="Freeform 165"/>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1621" name="Rectangle 166"/>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22" name="Rectangle 167"/>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1623" name="Freeform 168"/>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4" name="Freeform 169"/>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a:defRPr/>
            </a:pPr>
            <a:r>
              <a:rPr lang="zh-CN" altLang="en-US">
                <a:ea typeface="宋体" pitchFamily="2" charset="-122"/>
              </a:rPr>
              <a:t>应用</a:t>
            </a:r>
            <a:r>
              <a:rPr lang="en-US" altLang="zh-CN">
                <a:ea typeface="宋体" pitchFamily="2" charset="-122"/>
              </a:rPr>
              <a:t>crypto map</a:t>
            </a:r>
            <a:r>
              <a:rPr lang="zh-CN" altLang="en-US">
                <a:ea typeface="宋体" pitchFamily="2" charset="-122"/>
              </a:rPr>
              <a:t>到路由器端口上</a:t>
            </a:r>
            <a:endParaRPr lang="zh-CN" altLang="en-US">
              <a:ea typeface="宋体" pitchFamily="2" charset="-122"/>
            </a:endParaRPr>
          </a:p>
        </p:txBody>
      </p:sp>
      <p:sp>
        <p:nvSpPr>
          <p:cNvPr id="222211" name="Line 3"/>
          <p:cNvSpPr>
            <a:spLocks noChangeShapeType="1"/>
          </p:cNvSpPr>
          <p:nvPr/>
        </p:nvSpPr>
        <p:spPr bwMode="auto">
          <a:xfrm>
            <a:off x="6629401" y="2565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2212" name="Line 4"/>
          <p:cNvSpPr>
            <a:spLocks noChangeShapeType="1"/>
          </p:cNvSpPr>
          <p:nvPr/>
        </p:nvSpPr>
        <p:spPr bwMode="auto">
          <a:xfrm>
            <a:off x="4876801" y="2565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52581" name="Rectangle 5"/>
          <p:cNvSpPr>
            <a:spLocks noChangeArrowheads="1"/>
          </p:cNvSpPr>
          <p:nvPr/>
        </p:nvSpPr>
        <p:spPr bwMode="auto">
          <a:xfrm>
            <a:off x="3074988" y="4573588"/>
            <a:ext cx="6018212" cy="704850"/>
          </a:xfrm>
          <a:prstGeom prst="rect">
            <a:avLst/>
          </a:prstGeom>
          <a:solidFill>
            <a:srgbClr val="FFCC99"/>
          </a:solidFill>
          <a:ln w="12700">
            <a:solidFill>
              <a:schemeClr val="bg2"/>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interface ethernet0/1</a:t>
            </a:r>
            <a:endParaRPr lang="en-US" altLang="zh-CN" sz="2000" b="1" dirty="0">
              <a:latin typeface="Courier New" panose="02070609020205020404" pitchFamily="49" charset="0"/>
            </a:endParaRPr>
          </a:p>
          <a:p>
            <a:r>
              <a:rPr lang="en-US" altLang="zh-CN" sz="2000" b="1" dirty="0">
                <a:latin typeface="Courier New" panose="02070609020205020404" pitchFamily="49" charset="0"/>
              </a:rPr>
              <a:t>RouterA(config-if)# crypto map </a:t>
            </a:r>
            <a:r>
              <a:rPr lang="en-US" altLang="zh-CN" sz="2000" b="1" dirty="0" err="1">
                <a:latin typeface="Courier New" panose="02070609020205020404" pitchFamily="49" charset="0"/>
              </a:rPr>
              <a:t>mymap</a:t>
            </a:r>
            <a:endParaRPr lang="en-US" altLang="zh-CN" sz="2000" b="1" dirty="0">
              <a:latin typeface="Courier"/>
            </a:endParaRPr>
          </a:p>
        </p:txBody>
      </p:sp>
      <p:sp>
        <p:nvSpPr>
          <p:cNvPr id="152582" name="Rectangle 6"/>
          <p:cNvSpPr>
            <a:spLocks noChangeArrowheads="1"/>
          </p:cNvSpPr>
          <p:nvPr/>
        </p:nvSpPr>
        <p:spPr bwMode="auto">
          <a:xfrm>
            <a:off x="4392613" y="29083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E0/1 172.30.1.2</a:t>
            </a:r>
            <a:endParaRPr lang="en-US" altLang="zh-CN" sz="1600" b="1">
              <a:latin typeface="Helvetica" pitchFamily="34" charset="0"/>
            </a:endParaRPr>
          </a:p>
        </p:txBody>
      </p:sp>
      <p:sp>
        <p:nvSpPr>
          <p:cNvPr id="152583" name="Rectangle 7"/>
          <p:cNvSpPr>
            <a:spLocks noChangeArrowheads="1"/>
          </p:cNvSpPr>
          <p:nvPr/>
        </p:nvSpPr>
        <p:spPr bwMode="auto">
          <a:xfrm>
            <a:off x="2163763" y="15605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52584" name="Rectangle 8"/>
          <p:cNvSpPr>
            <a:spLocks noChangeArrowheads="1"/>
          </p:cNvSpPr>
          <p:nvPr/>
        </p:nvSpPr>
        <p:spPr bwMode="auto">
          <a:xfrm>
            <a:off x="9205913" y="15605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152585" name="Rectangle 9"/>
          <p:cNvSpPr>
            <a:spLocks noChangeArrowheads="1"/>
          </p:cNvSpPr>
          <p:nvPr/>
        </p:nvSpPr>
        <p:spPr bwMode="auto">
          <a:xfrm>
            <a:off x="6272213" y="29083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E0/1 172.30.2.2</a:t>
            </a:r>
            <a:endParaRPr lang="en-US" altLang="zh-CN" sz="1600" b="1">
              <a:latin typeface="Helvetica" pitchFamily="34" charset="0"/>
            </a:endParaRPr>
          </a:p>
        </p:txBody>
      </p:sp>
      <p:grpSp>
        <p:nvGrpSpPr>
          <p:cNvPr id="152586" name="Group 10"/>
          <p:cNvGrpSpPr/>
          <p:nvPr/>
        </p:nvGrpSpPr>
        <p:grpSpPr bwMode="auto">
          <a:xfrm>
            <a:off x="7723188" y="2176464"/>
            <a:ext cx="1035050" cy="731837"/>
            <a:chOff x="3905" y="1168"/>
            <a:chExt cx="652" cy="362"/>
          </a:xfrm>
        </p:grpSpPr>
        <p:sp>
          <p:nvSpPr>
            <p:cNvPr id="222219" name="Line 11"/>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2220" name="Line 12"/>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2221" name="Line 13"/>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nvGrpSpPr>
          <p:cNvPr id="152587" name="Group 14"/>
          <p:cNvGrpSpPr/>
          <p:nvPr/>
        </p:nvGrpSpPr>
        <p:grpSpPr bwMode="auto">
          <a:xfrm>
            <a:off x="3421063" y="2179638"/>
            <a:ext cx="1039812" cy="735012"/>
            <a:chOff x="1195" y="1170"/>
            <a:chExt cx="655" cy="363"/>
          </a:xfrm>
        </p:grpSpPr>
        <p:sp>
          <p:nvSpPr>
            <p:cNvPr id="222223" name="Line 15"/>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52717" name="Group 16"/>
            <p:cNvGrpSpPr/>
            <p:nvPr/>
          </p:nvGrpSpPr>
          <p:grpSpPr bwMode="auto">
            <a:xfrm>
              <a:off x="1589" y="1170"/>
              <a:ext cx="261" cy="363"/>
              <a:chOff x="1542" y="1251"/>
              <a:chExt cx="261" cy="363"/>
            </a:xfrm>
          </p:grpSpPr>
          <p:sp>
            <p:nvSpPr>
              <p:cNvPr id="222225" name="Line 17"/>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22226" name="Line 18"/>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sp>
        <p:nvSpPr>
          <p:cNvPr id="152588" name="Rectangle 19"/>
          <p:cNvSpPr>
            <a:spLocks noChangeArrowheads="1"/>
          </p:cNvSpPr>
          <p:nvPr/>
        </p:nvSpPr>
        <p:spPr bwMode="auto">
          <a:xfrm>
            <a:off x="4603751" y="259556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52589" name="Rectangle 20"/>
          <p:cNvSpPr>
            <a:spLocks noChangeArrowheads="1"/>
          </p:cNvSpPr>
          <p:nvPr/>
        </p:nvSpPr>
        <p:spPr bwMode="auto">
          <a:xfrm>
            <a:off x="7396164" y="25812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52590" name="Rectangle 21"/>
          <p:cNvSpPr>
            <a:spLocks noChangeArrowheads="1"/>
          </p:cNvSpPr>
          <p:nvPr/>
        </p:nvSpPr>
        <p:spPr bwMode="auto">
          <a:xfrm>
            <a:off x="2606676" y="26590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52591" name="Rectangle 22"/>
          <p:cNvSpPr>
            <a:spLocks noChangeArrowheads="1"/>
          </p:cNvSpPr>
          <p:nvPr/>
        </p:nvSpPr>
        <p:spPr bwMode="auto">
          <a:xfrm>
            <a:off x="8285164" y="2659063"/>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52592" name="Group 23"/>
          <p:cNvGrpSpPr/>
          <p:nvPr/>
        </p:nvGrpSpPr>
        <p:grpSpPr bwMode="auto">
          <a:xfrm>
            <a:off x="5484813" y="1916113"/>
            <a:ext cx="1338262" cy="1035050"/>
            <a:chOff x="2448" y="1121"/>
            <a:chExt cx="843" cy="511"/>
          </a:xfrm>
        </p:grpSpPr>
        <p:sp>
          <p:nvSpPr>
            <p:cNvPr id="152696" name="Freeform 24"/>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52697" name="Oval 25"/>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98" name="Oval 26"/>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99" name="Oval 27"/>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0" name="Oval 28"/>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1" name="Oval 29"/>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2" name="Oval 30"/>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3" name="Oval 31"/>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4" name="Oval 32"/>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5" name="Oval 33"/>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6" name="Oval 34"/>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7" name="Oval 35"/>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8" name="Oval 36"/>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09" name="Oval 37"/>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0" name="Oval 38"/>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1" name="Oval 39"/>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2" name="Oval 40"/>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3" name="Oval 41"/>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4" name="Oval 42"/>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715" name="Rectangle 43"/>
            <p:cNvSpPr>
              <a:spLocks noChangeArrowheads="1"/>
            </p:cNvSpPr>
            <p:nvPr/>
          </p:nvSpPr>
          <p:spPr bwMode="auto">
            <a:xfrm>
              <a:off x="2544" y="1248"/>
              <a:ext cx="6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52593" name="Rectangle 44"/>
          <p:cNvSpPr>
            <a:spLocks noChangeArrowheads="1"/>
          </p:cNvSpPr>
          <p:nvPr/>
        </p:nvSpPr>
        <p:spPr bwMode="auto">
          <a:xfrm>
            <a:off x="4205288" y="196532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52594" name="Rectangle 45"/>
          <p:cNvSpPr>
            <a:spLocks noChangeArrowheads="1"/>
          </p:cNvSpPr>
          <p:nvPr/>
        </p:nvSpPr>
        <p:spPr bwMode="auto">
          <a:xfrm>
            <a:off x="7029450" y="196056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sp>
        <p:nvSpPr>
          <p:cNvPr id="152595" name="AutoShape 46"/>
          <p:cNvSpPr>
            <a:spLocks noChangeArrowheads="1"/>
          </p:cNvSpPr>
          <p:nvPr/>
        </p:nvSpPr>
        <p:spPr bwMode="auto">
          <a:xfrm>
            <a:off x="4803776" y="3054846"/>
            <a:ext cx="485775" cy="519708"/>
          </a:xfrm>
          <a:prstGeom prst="upArrow">
            <a:avLst>
              <a:gd name="adj1" fmla="val 50000"/>
              <a:gd name="adj2" fmla="val 25000"/>
            </a:avLst>
          </a:prstGeom>
          <a:solidFill>
            <a:srgbClr val="009999"/>
          </a:solidFill>
          <a:ln w="12700">
            <a:solidFill>
              <a:schemeClr val="tx1"/>
            </a:solidFill>
            <a:miter lim="800000"/>
            <a:headEnd type="none" w="sm" len="sm"/>
          </a:ln>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596" name="Rectangle 47"/>
          <p:cNvSpPr>
            <a:spLocks noChangeArrowheads="1"/>
          </p:cNvSpPr>
          <p:nvPr/>
        </p:nvSpPr>
        <p:spPr bwMode="auto">
          <a:xfrm>
            <a:off x="4162426" y="3352801"/>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2000">
                <a:solidFill>
                  <a:schemeClr val="accent2"/>
                </a:solidFill>
                <a:latin typeface="Helvetica" pitchFamily="34" charset="0"/>
              </a:rPr>
              <a:t>mymap</a:t>
            </a:r>
            <a:endParaRPr lang="en-US" altLang="zh-CN" sz="2000">
              <a:solidFill>
                <a:schemeClr val="accent2"/>
              </a:solidFill>
              <a:latin typeface="Helvetica" pitchFamily="34" charset="0"/>
            </a:endParaRPr>
          </a:p>
        </p:txBody>
      </p:sp>
      <p:sp>
        <p:nvSpPr>
          <p:cNvPr id="152597" name="Rectangle 48"/>
          <p:cNvSpPr>
            <a:spLocks noChangeArrowheads="1"/>
          </p:cNvSpPr>
          <p:nvPr/>
        </p:nvSpPr>
        <p:spPr bwMode="auto">
          <a:xfrm>
            <a:off x="3105150" y="3732213"/>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Arial" panose="020B0704020202020204" pitchFamily="34" charset="0"/>
              </a:rPr>
              <a:t>router(config-if)#</a:t>
            </a:r>
            <a:endParaRPr lang="en-US" altLang="zh-CN" sz="1800">
              <a:latin typeface="Times" panose="02020603050405020304" pitchFamily="18" charset="0"/>
            </a:endParaRPr>
          </a:p>
        </p:txBody>
      </p:sp>
      <p:sp>
        <p:nvSpPr>
          <p:cNvPr id="152598" name="Rectangle 49"/>
          <p:cNvSpPr>
            <a:spLocks noChangeArrowheads="1"/>
          </p:cNvSpPr>
          <p:nvPr/>
        </p:nvSpPr>
        <p:spPr bwMode="auto">
          <a:xfrm>
            <a:off x="3074988" y="4100514"/>
            <a:ext cx="6018212" cy="3968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latin typeface="Courier New" panose="02070609020205020404" pitchFamily="49" charset="0"/>
              </a:rPr>
              <a:t>crypto map </a:t>
            </a:r>
            <a:r>
              <a:rPr lang="en-US" altLang="zh-CN" sz="2000" b="1" i="1">
                <a:latin typeface="Courier New" panose="02070609020205020404" pitchFamily="49" charset="0"/>
              </a:rPr>
              <a:t>map-name</a:t>
            </a:r>
            <a:endParaRPr lang="en-US" altLang="zh-CN" sz="2000" b="1">
              <a:latin typeface="Courier New" panose="02070609020205020404" pitchFamily="49" charset="0"/>
            </a:endParaRPr>
          </a:p>
        </p:txBody>
      </p:sp>
      <p:grpSp>
        <p:nvGrpSpPr>
          <p:cNvPr id="152599" name="Group 50"/>
          <p:cNvGrpSpPr/>
          <p:nvPr/>
        </p:nvGrpSpPr>
        <p:grpSpPr bwMode="auto">
          <a:xfrm>
            <a:off x="2863851" y="1890714"/>
            <a:ext cx="754063" cy="682625"/>
            <a:chOff x="844" y="950"/>
            <a:chExt cx="475" cy="430"/>
          </a:xfrm>
        </p:grpSpPr>
        <p:sp>
          <p:nvSpPr>
            <p:cNvPr id="152675" name="Rectangle 51"/>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76" name="Rectangle 52"/>
            <p:cNvSpPr>
              <a:spLocks noChangeArrowheads="1"/>
            </p:cNvSpPr>
            <p:nvPr/>
          </p:nvSpPr>
          <p:spPr bwMode="auto">
            <a:xfrm>
              <a:off x="845" y="1240"/>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77" name="Freeform 53"/>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8" name="Freeform 54"/>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2679" name="Line 55"/>
            <p:cNvSpPr>
              <a:spLocks noChangeShapeType="1"/>
            </p:cNvSpPr>
            <p:nvPr/>
          </p:nvSpPr>
          <p:spPr bwMode="auto">
            <a:xfrm flipH="1">
              <a:off x="1147" y="127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680" name="Freeform 56"/>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81" name="Freeform 57"/>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2682" name="Freeform 58"/>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83" name="Freeform 59"/>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2684" name="Freeform 60"/>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85" name="Freeform 61"/>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2686" name="Rectangle 62"/>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87" name="Rectangle 63"/>
            <p:cNvSpPr>
              <a:spLocks noChangeArrowheads="1"/>
            </p:cNvSpPr>
            <p:nvPr/>
          </p:nvSpPr>
          <p:spPr bwMode="auto">
            <a:xfrm>
              <a:off x="848" y="1369"/>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88" name="Freeform 64"/>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89" name="Freeform 65"/>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2690" name="Freeform 66"/>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91" name="Freeform 67"/>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2692" name="Rectangle 68"/>
            <p:cNvSpPr>
              <a:spLocks noChangeArrowheads="1"/>
            </p:cNvSpPr>
            <p:nvPr/>
          </p:nvSpPr>
          <p:spPr bwMode="auto">
            <a:xfrm>
              <a:off x="908" y="983"/>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93" name="Rectangle 69"/>
            <p:cNvSpPr>
              <a:spLocks noChangeArrowheads="1"/>
            </p:cNvSpPr>
            <p:nvPr/>
          </p:nvSpPr>
          <p:spPr bwMode="auto">
            <a:xfrm>
              <a:off x="934" y="1014"/>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94" name="Freeform 70"/>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95" name="Freeform 71"/>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grpSp>
        <p:nvGrpSpPr>
          <p:cNvPr id="152600" name="Group 72"/>
          <p:cNvGrpSpPr/>
          <p:nvPr/>
        </p:nvGrpSpPr>
        <p:grpSpPr bwMode="auto">
          <a:xfrm>
            <a:off x="4333875" y="2368550"/>
            <a:ext cx="693738" cy="374650"/>
            <a:chOff x="1770" y="1251"/>
            <a:chExt cx="437" cy="236"/>
          </a:xfrm>
        </p:grpSpPr>
        <p:sp>
          <p:nvSpPr>
            <p:cNvPr id="152650" name="Oval 73"/>
            <p:cNvSpPr>
              <a:spLocks noChangeArrowheads="1"/>
            </p:cNvSpPr>
            <p:nvPr/>
          </p:nvSpPr>
          <p:spPr bwMode="auto">
            <a:xfrm>
              <a:off x="1771" y="1349"/>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51" name="Rectangle 74"/>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52" name="Rectangle 75"/>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53" name="Oval 76"/>
            <p:cNvSpPr>
              <a:spLocks noChangeArrowheads="1"/>
            </p:cNvSpPr>
            <p:nvPr/>
          </p:nvSpPr>
          <p:spPr bwMode="auto">
            <a:xfrm>
              <a:off x="1771" y="1251"/>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2654" name="Group 77"/>
            <p:cNvGrpSpPr/>
            <p:nvPr/>
          </p:nvGrpSpPr>
          <p:grpSpPr bwMode="auto">
            <a:xfrm>
              <a:off x="1836" y="1267"/>
              <a:ext cx="303" cy="106"/>
              <a:chOff x="1836" y="1267"/>
              <a:chExt cx="303" cy="106"/>
            </a:xfrm>
          </p:grpSpPr>
          <p:grpSp>
            <p:nvGrpSpPr>
              <p:cNvPr id="152657" name="Group 78"/>
              <p:cNvGrpSpPr/>
              <p:nvPr/>
            </p:nvGrpSpPr>
            <p:grpSpPr bwMode="auto">
              <a:xfrm>
                <a:off x="1836" y="1267"/>
                <a:ext cx="300" cy="103"/>
                <a:chOff x="1836" y="1267"/>
                <a:chExt cx="300" cy="103"/>
              </a:xfrm>
            </p:grpSpPr>
            <p:sp>
              <p:nvSpPr>
                <p:cNvPr id="152667" name="Freeform 79"/>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8" name="Freeform 80"/>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9" name="Freeform 81"/>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0" name="Freeform 82"/>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1" name="Freeform 83"/>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2" name="Freeform 84"/>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3" name="Freeform 85"/>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74" name="Freeform 86"/>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2658" name="Group 87"/>
              <p:cNvGrpSpPr/>
              <p:nvPr/>
            </p:nvGrpSpPr>
            <p:grpSpPr bwMode="auto">
              <a:xfrm>
                <a:off x="1839" y="1270"/>
                <a:ext cx="300" cy="103"/>
                <a:chOff x="1839" y="1270"/>
                <a:chExt cx="300" cy="103"/>
              </a:xfrm>
            </p:grpSpPr>
            <p:sp>
              <p:nvSpPr>
                <p:cNvPr id="152659" name="Freeform 88"/>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0" name="Freeform 89"/>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1" name="Freeform 90"/>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2" name="Freeform 91"/>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3" name="Freeform 92"/>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4" name="Freeform 93"/>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5" name="Freeform 94"/>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66" name="Freeform 95"/>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2655" name="Line 96"/>
            <p:cNvSpPr>
              <a:spLocks noChangeShapeType="1"/>
            </p:cNvSpPr>
            <p:nvPr/>
          </p:nvSpPr>
          <p:spPr bwMode="auto">
            <a:xfrm>
              <a:off x="1770"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656" name="Line 97"/>
            <p:cNvSpPr>
              <a:spLocks noChangeShapeType="1"/>
            </p:cNvSpPr>
            <p:nvPr/>
          </p:nvSpPr>
          <p:spPr bwMode="auto">
            <a:xfrm>
              <a:off x="2205" y="1319"/>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2601" name="Group 98"/>
          <p:cNvGrpSpPr/>
          <p:nvPr/>
        </p:nvGrpSpPr>
        <p:grpSpPr bwMode="auto">
          <a:xfrm>
            <a:off x="7191375" y="2363788"/>
            <a:ext cx="693738" cy="374650"/>
            <a:chOff x="3570" y="1248"/>
            <a:chExt cx="437" cy="236"/>
          </a:xfrm>
        </p:grpSpPr>
        <p:sp>
          <p:nvSpPr>
            <p:cNvPr id="152625" name="Oval 99"/>
            <p:cNvSpPr>
              <a:spLocks noChangeArrowheads="1"/>
            </p:cNvSpPr>
            <p:nvPr/>
          </p:nvSpPr>
          <p:spPr bwMode="auto">
            <a:xfrm>
              <a:off x="3571" y="1346"/>
              <a:ext cx="436" cy="138"/>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26" name="Rectangle 100"/>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27" name="Rectangle 101"/>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28" name="Oval 102"/>
            <p:cNvSpPr>
              <a:spLocks noChangeArrowheads="1"/>
            </p:cNvSpPr>
            <p:nvPr/>
          </p:nvSpPr>
          <p:spPr bwMode="auto">
            <a:xfrm>
              <a:off x="3571" y="1248"/>
              <a:ext cx="436" cy="138"/>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52629" name="Group 103"/>
            <p:cNvGrpSpPr/>
            <p:nvPr/>
          </p:nvGrpSpPr>
          <p:grpSpPr bwMode="auto">
            <a:xfrm>
              <a:off x="3636" y="1264"/>
              <a:ext cx="303" cy="106"/>
              <a:chOff x="3636" y="1264"/>
              <a:chExt cx="303" cy="106"/>
            </a:xfrm>
          </p:grpSpPr>
          <p:grpSp>
            <p:nvGrpSpPr>
              <p:cNvPr id="152632" name="Group 104"/>
              <p:cNvGrpSpPr/>
              <p:nvPr/>
            </p:nvGrpSpPr>
            <p:grpSpPr bwMode="auto">
              <a:xfrm>
                <a:off x="3636" y="1264"/>
                <a:ext cx="300" cy="103"/>
                <a:chOff x="3636" y="1264"/>
                <a:chExt cx="300" cy="103"/>
              </a:xfrm>
            </p:grpSpPr>
            <p:sp>
              <p:nvSpPr>
                <p:cNvPr id="152642" name="Freeform 105"/>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3" name="Freeform 106"/>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4" name="Freeform 107"/>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5" name="Freeform 108"/>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6" name="Freeform 109"/>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7" name="Freeform 110"/>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8" name="Freeform 111"/>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9" name="Freeform 112"/>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2633" name="Group 113"/>
              <p:cNvGrpSpPr/>
              <p:nvPr/>
            </p:nvGrpSpPr>
            <p:grpSpPr bwMode="auto">
              <a:xfrm>
                <a:off x="3639" y="1267"/>
                <a:ext cx="300" cy="103"/>
                <a:chOff x="3639" y="1267"/>
                <a:chExt cx="300" cy="103"/>
              </a:xfrm>
            </p:grpSpPr>
            <p:sp>
              <p:nvSpPr>
                <p:cNvPr id="152634" name="Freeform 114"/>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35" name="Freeform 115"/>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36" name="Freeform 116"/>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37" name="Freeform 117"/>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38" name="Freeform 118"/>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39" name="Freeform 119"/>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0" name="Freeform 120"/>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41" name="Freeform 121"/>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52630" name="Line 122"/>
            <p:cNvSpPr>
              <a:spLocks noChangeShapeType="1"/>
            </p:cNvSpPr>
            <p:nvPr/>
          </p:nvSpPr>
          <p:spPr bwMode="auto">
            <a:xfrm>
              <a:off x="3570"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631" name="Line 123"/>
            <p:cNvSpPr>
              <a:spLocks noChangeShapeType="1"/>
            </p:cNvSpPr>
            <p:nvPr/>
          </p:nvSpPr>
          <p:spPr bwMode="auto">
            <a:xfrm>
              <a:off x="4005" y="1316"/>
              <a:ext cx="1" cy="9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2602" name="Group 124"/>
          <p:cNvGrpSpPr/>
          <p:nvPr/>
        </p:nvGrpSpPr>
        <p:grpSpPr bwMode="auto">
          <a:xfrm>
            <a:off x="8501063" y="1846264"/>
            <a:ext cx="754062" cy="682625"/>
            <a:chOff x="4395" y="922"/>
            <a:chExt cx="475" cy="430"/>
          </a:xfrm>
        </p:grpSpPr>
        <p:sp>
          <p:nvSpPr>
            <p:cNvPr id="152604" name="Rectangle 125"/>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05" name="Rectangle 126"/>
            <p:cNvSpPr>
              <a:spLocks noChangeArrowheads="1"/>
            </p:cNvSpPr>
            <p:nvPr/>
          </p:nvSpPr>
          <p:spPr bwMode="auto">
            <a:xfrm>
              <a:off x="4396" y="1212"/>
              <a:ext cx="428" cy="77"/>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06" name="Freeform 127"/>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07" name="Freeform 128"/>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ln>
          </p:spPr>
          <p:txBody>
            <a:bodyPr/>
            <a:lstStyle/>
            <a:p>
              <a:endParaRPr lang="zh-CN" altLang="en-US"/>
            </a:p>
          </p:txBody>
        </p:sp>
        <p:sp>
          <p:nvSpPr>
            <p:cNvPr id="152608" name="Line 129"/>
            <p:cNvSpPr>
              <a:spLocks noChangeShapeType="1"/>
            </p:cNvSpPr>
            <p:nvPr/>
          </p:nvSpPr>
          <p:spPr bwMode="auto">
            <a:xfrm flipH="1">
              <a:off x="4698" y="1247"/>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609" name="Freeform 130"/>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10" name="Freeform 131"/>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ln>
          </p:spPr>
          <p:txBody>
            <a:bodyPr/>
            <a:lstStyle/>
            <a:p>
              <a:endParaRPr lang="zh-CN" altLang="en-US"/>
            </a:p>
          </p:txBody>
        </p:sp>
        <p:sp>
          <p:nvSpPr>
            <p:cNvPr id="152611" name="Freeform 132"/>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12" name="Freeform 133"/>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ln>
          </p:spPr>
          <p:txBody>
            <a:bodyPr/>
            <a:lstStyle/>
            <a:p>
              <a:endParaRPr lang="zh-CN" altLang="en-US"/>
            </a:p>
          </p:txBody>
        </p:sp>
        <p:sp>
          <p:nvSpPr>
            <p:cNvPr id="152613" name="Freeform 134"/>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14" name="Freeform 135"/>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ln>
          </p:spPr>
          <p:txBody>
            <a:bodyPr/>
            <a:lstStyle/>
            <a:p>
              <a:endParaRPr lang="zh-CN" altLang="en-US"/>
            </a:p>
          </p:txBody>
        </p:sp>
        <p:sp>
          <p:nvSpPr>
            <p:cNvPr id="152615" name="Rectangle 136"/>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16" name="Rectangle 137"/>
            <p:cNvSpPr>
              <a:spLocks noChangeArrowheads="1"/>
            </p:cNvSpPr>
            <p:nvPr/>
          </p:nvSpPr>
          <p:spPr bwMode="auto">
            <a:xfrm>
              <a:off x="4399" y="1341"/>
              <a:ext cx="329" cy="1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17" name="Freeform 138"/>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18" name="Freeform 139"/>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ln>
          </p:spPr>
          <p:txBody>
            <a:bodyPr/>
            <a:lstStyle/>
            <a:p>
              <a:endParaRPr lang="zh-CN" altLang="en-US"/>
            </a:p>
          </p:txBody>
        </p:sp>
        <p:sp>
          <p:nvSpPr>
            <p:cNvPr id="152619" name="Freeform 140"/>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20" name="Freeform 141"/>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ln>
          </p:spPr>
          <p:txBody>
            <a:bodyPr/>
            <a:lstStyle/>
            <a:p>
              <a:endParaRPr lang="zh-CN" altLang="en-US"/>
            </a:p>
          </p:txBody>
        </p:sp>
        <p:sp>
          <p:nvSpPr>
            <p:cNvPr id="152621" name="Rectangle 142"/>
            <p:cNvSpPr>
              <a:spLocks noChangeArrowheads="1"/>
            </p:cNvSpPr>
            <p:nvPr/>
          </p:nvSpPr>
          <p:spPr bwMode="auto">
            <a:xfrm>
              <a:off x="4459" y="955"/>
              <a:ext cx="305" cy="240"/>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22" name="Rectangle 143"/>
            <p:cNvSpPr>
              <a:spLocks noChangeArrowheads="1"/>
            </p:cNvSpPr>
            <p:nvPr/>
          </p:nvSpPr>
          <p:spPr bwMode="auto">
            <a:xfrm>
              <a:off x="4485" y="986"/>
              <a:ext cx="252" cy="185"/>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52623" name="Freeform 144"/>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624" name="Freeform 145"/>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ln>
          </p:spPr>
          <p:txBody>
            <a:bodyPr/>
            <a:lstStyle/>
            <a:p>
              <a:endParaRPr lang="zh-CN" altLang="en-US"/>
            </a:p>
          </p:txBody>
        </p:sp>
      </p:grpSp>
      <p:sp>
        <p:nvSpPr>
          <p:cNvPr id="152603" name="Rectangle 146"/>
          <p:cNvSpPr>
            <a:spLocks noChangeArrowheads="1"/>
          </p:cNvSpPr>
          <p:nvPr/>
        </p:nvSpPr>
        <p:spPr bwMode="auto">
          <a:xfrm>
            <a:off x="3071813" y="5373688"/>
            <a:ext cx="6121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nSpc>
                <a:spcPct val="90000"/>
              </a:lnSpc>
              <a:spcBef>
                <a:spcPct val="20000"/>
              </a:spcBef>
              <a:buClr>
                <a:schemeClr val="accent1"/>
              </a:buClr>
              <a:buSzPct val="75000"/>
              <a:buFont typeface="Wingdings" panose="05000000000000000000" pitchFamily="2" charset="2"/>
              <a:buBlip>
                <a:blip r:embed="rId1"/>
              </a:buBlip>
            </a:pPr>
            <a:r>
              <a:rPr kumimoji="1" lang="zh-CN" altLang="en-US" sz="2600" u="sng">
                <a:latin typeface="Verdana" panose="020B0604030504040204" pitchFamily="34" charset="0"/>
              </a:rPr>
              <a:t>在出口上应用</a:t>
            </a:r>
            <a:r>
              <a:rPr kumimoji="1" lang="en-US" altLang="zh-CN" sz="2600" u="sng">
                <a:latin typeface="Verdana" panose="020B0604030504040204" pitchFamily="34" charset="0"/>
              </a:rPr>
              <a:t>crypto map</a:t>
            </a:r>
            <a:endParaRPr kumimoji="1" lang="en-US" altLang="zh-CN" sz="2600" u="sng">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a:defRPr/>
            </a:pPr>
            <a:r>
              <a:rPr lang="zh-CN" altLang="en-US" dirty="0">
                <a:ea typeface="宋体" pitchFamily="2" charset="-122"/>
              </a:rPr>
              <a:t>端到端</a:t>
            </a:r>
            <a:r>
              <a:rPr lang="en-US" altLang="zh-CN" dirty="0">
                <a:ea typeface="宋体" pitchFamily="2" charset="-122"/>
              </a:rPr>
              <a:t>IPSec VPN</a:t>
            </a:r>
            <a:r>
              <a:rPr lang="zh-CN" altLang="en-US" dirty="0">
                <a:ea typeface="宋体" pitchFamily="2" charset="-122"/>
              </a:rPr>
              <a:t>的配置步骤</a:t>
            </a:r>
            <a:r>
              <a:rPr lang="en-US" altLang="zh-CN" dirty="0">
                <a:ea typeface="宋体" pitchFamily="2" charset="-122"/>
              </a:rPr>
              <a:t>4</a:t>
            </a:r>
            <a:endParaRPr lang="en-US" altLang="zh-CN" dirty="0">
              <a:ea typeface="宋体" pitchFamily="2" charset="-122"/>
            </a:endParaRPr>
          </a:p>
        </p:txBody>
      </p:sp>
      <p:sp>
        <p:nvSpPr>
          <p:cNvPr id="153603" name="Rectangle 3"/>
          <p:cNvSpPr>
            <a:spLocks noGrp="1" noChangeArrowheads="1"/>
          </p:cNvSpPr>
          <p:nvPr>
            <p:ph type="body" idx="1"/>
          </p:nvPr>
        </p:nvSpPr>
        <p:spPr>
          <a:xfrm>
            <a:off x="1905000" y="1524000"/>
            <a:ext cx="8382000" cy="2755900"/>
          </a:xfrm>
        </p:spPr>
        <p:txBody>
          <a:bodyPr/>
          <a:lstStyle/>
          <a:p>
            <a:r>
              <a:rPr lang="zh-CN" altLang="en-US" dirty="0">
                <a:ea typeface="宋体" pitchFamily="2" charset="-122"/>
              </a:rPr>
              <a:t>测试并验证</a:t>
            </a:r>
            <a:r>
              <a:rPr lang="en-US" altLang="zh-CN" dirty="0">
                <a:ea typeface="宋体" pitchFamily="2" charset="-122"/>
              </a:rPr>
              <a:t>IPSec</a:t>
            </a:r>
            <a:r>
              <a:rPr lang="zh-CN" altLang="en-US" dirty="0">
                <a:ea typeface="宋体" pitchFamily="2" charset="-122"/>
              </a:rPr>
              <a:t>是否正常工作</a:t>
            </a:r>
            <a:r>
              <a:rPr lang="en-US" altLang="zh-CN" dirty="0">
                <a:ea typeface="宋体" pitchFamily="2" charset="-122"/>
              </a:rPr>
              <a:t>_1</a:t>
            </a:r>
            <a:endParaRPr lang="en-US" altLang="zh-CN" dirty="0">
              <a:ea typeface="宋体" pitchFamily="2" charset="-122"/>
            </a:endParaRPr>
          </a:p>
        </p:txBody>
      </p:sp>
      <p:sp>
        <p:nvSpPr>
          <p:cNvPr id="153604" name="Rectangle 4"/>
          <p:cNvSpPr>
            <a:spLocks noChangeArrowheads="1"/>
          </p:cNvSpPr>
          <p:nvPr/>
        </p:nvSpPr>
        <p:spPr bwMode="auto">
          <a:xfrm>
            <a:off x="2362200" y="2743201"/>
            <a:ext cx="77724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Bef>
                <a:spcPct val="20000"/>
              </a:spcBef>
              <a:buClr>
                <a:schemeClr val="accent1"/>
              </a:buClr>
              <a:buSzPct val="75000"/>
              <a:buFont typeface="Wingdings" panose="05000000000000000000" pitchFamily="2" charset="2"/>
              <a:buBlip>
                <a:blip r:embed="rId1"/>
              </a:buBlip>
            </a:pPr>
            <a:r>
              <a:rPr kumimoji="1" lang="zh-CN" altLang="zh-CN" sz="2600" dirty="0">
                <a:latin typeface="Verdana" panose="020B0604030504040204" pitchFamily="34" charset="0"/>
              </a:rPr>
              <a:t>显示 IKE策略</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isakmp</a:t>
            </a:r>
            <a:r>
              <a:rPr kumimoji="1" lang="en-US" altLang="zh-CN" sz="2600" dirty="0">
                <a:solidFill>
                  <a:schemeClr val="accent2"/>
                </a:solidFill>
                <a:latin typeface="Verdana" panose="020B0604030504040204" pitchFamily="34" charset="0"/>
              </a:rPr>
              <a:t> policy</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r>
              <a:rPr kumimoji="1" lang="zh-CN" altLang="en-US" sz="2600" dirty="0">
                <a:latin typeface="Verdana" panose="020B0604030504040204" pitchFamily="34" charset="0"/>
              </a:rPr>
              <a:t>显示</a:t>
            </a:r>
            <a:r>
              <a:rPr kumimoji="1" lang="en-US" altLang="zh-CN" sz="2600" dirty="0">
                <a:latin typeface="Verdana" panose="020B0604030504040204" pitchFamily="34" charset="0"/>
              </a:rPr>
              <a:t>IPSec</a:t>
            </a:r>
            <a:r>
              <a:rPr kumimoji="1" lang="zh-CN" altLang="en-US" sz="2600" dirty="0">
                <a:latin typeface="Verdana" panose="020B0604030504040204" pitchFamily="34" charset="0"/>
              </a:rPr>
              <a:t>变换集</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ipsec</a:t>
            </a:r>
            <a:r>
              <a:rPr kumimoji="1" lang="en-US" altLang="zh-CN" sz="2600" dirty="0">
                <a:solidFill>
                  <a:schemeClr val="accent2"/>
                </a:solidFill>
                <a:latin typeface="Verdana" panose="020B0604030504040204" pitchFamily="34" charset="0"/>
              </a:rPr>
              <a:t> transform-set</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r>
              <a:rPr kumimoji="1" lang="zh-CN" altLang="en-US" sz="2600" dirty="0">
                <a:latin typeface="Verdana" panose="020B0604030504040204" pitchFamily="34" charset="0"/>
              </a:rPr>
              <a:t>显示 </a:t>
            </a:r>
            <a:r>
              <a:rPr kumimoji="1" lang="en-US" altLang="zh-CN" sz="2600" dirty="0">
                <a:latin typeface="Verdana" panose="020B0604030504040204" pitchFamily="34" charset="0"/>
              </a:rPr>
              <a:t>crypto maps</a:t>
            </a:r>
            <a:endParaRPr kumimoji="1" lang="en-US" altLang="zh-CN"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en-US" altLang="zh-CN"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map</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endParaRPr kumimoji="1" lang="en-US" altLang="zh-CN" sz="2600" dirty="0">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a:defRPr/>
            </a:pPr>
            <a:r>
              <a:rPr lang="zh-CN" altLang="en-US" dirty="0">
                <a:ea typeface="宋体" pitchFamily="2" charset="-122"/>
              </a:rPr>
              <a:t>端到端</a:t>
            </a:r>
            <a:r>
              <a:rPr lang="en-US" altLang="zh-CN" dirty="0">
                <a:ea typeface="宋体" pitchFamily="2" charset="-122"/>
              </a:rPr>
              <a:t>IPSec VPN</a:t>
            </a:r>
            <a:r>
              <a:rPr lang="zh-CN" altLang="en-US" dirty="0">
                <a:ea typeface="宋体" pitchFamily="2" charset="-122"/>
              </a:rPr>
              <a:t>的配置步骤</a:t>
            </a:r>
            <a:r>
              <a:rPr lang="en-US" altLang="zh-CN" dirty="0">
                <a:ea typeface="宋体" pitchFamily="2" charset="-122"/>
              </a:rPr>
              <a:t>4</a:t>
            </a:r>
            <a:endParaRPr lang="en-US" altLang="zh-CN" dirty="0">
              <a:ea typeface="宋体" pitchFamily="2" charset="-122"/>
            </a:endParaRPr>
          </a:p>
        </p:txBody>
      </p:sp>
      <p:sp>
        <p:nvSpPr>
          <p:cNvPr id="154627" name="Rectangle 3"/>
          <p:cNvSpPr>
            <a:spLocks noGrp="1" noChangeArrowheads="1"/>
          </p:cNvSpPr>
          <p:nvPr>
            <p:ph type="body" idx="1"/>
          </p:nvPr>
        </p:nvSpPr>
        <p:spPr>
          <a:xfrm>
            <a:off x="1905000" y="1524000"/>
            <a:ext cx="8382000" cy="2755900"/>
          </a:xfrm>
        </p:spPr>
        <p:txBody>
          <a:bodyPr/>
          <a:lstStyle/>
          <a:p>
            <a:r>
              <a:rPr lang="zh-CN" altLang="en-US" dirty="0">
                <a:ea typeface="宋体" pitchFamily="2" charset="-122"/>
              </a:rPr>
              <a:t>测试并验证</a:t>
            </a:r>
            <a:r>
              <a:rPr lang="en-US" altLang="zh-CN" dirty="0">
                <a:ea typeface="宋体" pitchFamily="2" charset="-122"/>
              </a:rPr>
              <a:t>IPSec</a:t>
            </a:r>
            <a:r>
              <a:rPr lang="zh-CN" altLang="en-US" dirty="0">
                <a:ea typeface="宋体" pitchFamily="2" charset="-122"/>
              </a:rPr>
              <a:t>是否正常工作</a:t>
            </a:r>
            <a:r>
              <a:rPr lang="en-US" altLang="zh-CN" dirty="0">
                <a:ea typeface="宋体" pitchFamily="2" charset="-122"/>
              </a:rPr>
              <a:t>_2</a:t>
            </a:r>
            <a:endParaRPr lang="en-US" altLang="zh-CN" dirty="0">
              <a:ea typeface="宋体" pitchFamily="2" charset="-122"/>
            </a:endParaRPr>
          </a:p>
        </p:txBody>
      </p:sp>
      <p:sp>
        <p:nvSpPr>
          <p:cNvPr id="154628" name="Rectangle 4"/>
          <p:cNvSpPr>
            <a:spLocks noChangeArrowheads="1"/>
          </p:cNvSpPr>
          <p:nvPr/>
        </p:nvSpPr>
        <p:spPr bwMode="auto">
          <a:xfrm>
            <a:off x="2286000" y="2514601"/>
            <a:ext cx="77724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spcBef>
                <a:spcPct val="20000"/>
              </a:spcBef>
              <a:buClr>
                <a:schemeClr val="accent1"/>
              </a:buClr>
              <a:buSzPct val="75000"/>
              <a:buFont typeface="Wingdings" panose="05000000000000000000" pitchFamily="2" charset="2"/>
              <a:buBlip>
                <a:blip r:embed="rId1"/>
              </a:buBlip>
            </a:pPr>
            <a:r>
              <a:rPr kumimoji="1" lang="zh-CN" altLang="en-US" sz="2600" dirty="0">
                <a:latin typeface="Verdana" panose="020B0604030504040204" pitchFamily="34" charset="0"/>
              </a:rPr>
              <a:t>显示</a:t>
            </a:r>
            <a:r>
              <a:rPr kumimoji="1" lang="en-US" altLang="zh-CN" sz="2600" dirty="0">
                <a:latin typeface="Verdana" panose="020B0604030504040204" pitchFamily="34" charset="0"/>
              </a:rPr>
              <a:t>IPSec SA</a:t>
            </a:r>
            <a:r>
              <a:rPr kumimoji="1" lang="zh-CN" altLang="en-US" sz="2600" dirty="0">
                <a:latin typeface="Verdana" panose="020B0604030504040204" pitchFamily="34" charset="0"/>
              </a:rPr>
              <a:t>的状态</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ipsec</a:t>
            </a:r>
            <a:r>
              <a:rPr kumimoji="1" lang="en-US" altLang="zh-CN" sz="2600" dirty="0">
                <a:solidFill>
                  <a:schemeClr val="accent2"/>
                </a:solidFill>
                <a:latin typeface="Verdana" panose="020B0604030504040204" pitchFamily="34" charset="0"/>
              </a:rPr>
              <a:t> </a:t>
            </a:r>
            <a:r>
              <a:rPr kumimoji="1" lang="en-US" altLang="zh-CN" sz="2600" dirty="0" err="1">
                <a:solidFill>
                  <a:schemeClr val="accent2"/>
                </a:solidFill>
                <a:latin typeface="Verdana" panose="020B0604030504040204" pitchFamily="34" charset="0"/>
              </a:rPr>
              <a:t>sa</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r>
              <a:rPr kumimoji="1" lang="en-US" altLang="zh-CN" sz="2600" dirty="0">
                <a:latin typeface="Verdana" panose="020B0604030504040204" pitchFamily="34" charset="0"/>
              </a:rPr>
              <a:t>debug IPSec </a:t>
            </a:r>
            <a:r>
              <a:rPr kumimoji="1" lang="zh-CN" altLang="en-US" sz="2600" dirty="0">
                <a:latin typeface="Verdana" panose="020B0604030504040204" pitchFamily="34" charset="0"/>
              </a:rPr>
              <a:t>事件</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debug crypto </a:t>
            </a:r>
            <a:r>
              <a:rPr kumimoji="1" lang="en-US" altLang="zh-CN" sz="2600" dirty="0" err="1">
                <a:solidFill>
                  <a:schemeClr val="accent2"/>
                </a:solidFill>
                <a:latin typeface="Verdana" panose="020B0604030504040204" pitchFamily="34" charset="0"/>
              </a:rPr>
              <a:t>ipsec</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r>
              <a:rPr kumimoji="1" lang="en-US" altLang="zh-CN" sz="2600" dirty="0">
                <a:latin typeface="Verdana" panose="020B0604030504040204" pitchFamily="34" charset="0"/>
              </a:rPr>
              <a:t>debug ISAKMP </a:t>
            </a:r>
            <a:r>
              <a:rPr kumimoji="1" lang="zh-CN" altLang="en-US" sz="2600" dirty="0">
                <a:latin typeface="Verdana" panose="020B0604030504040204" pitchFamily="34" charset="0"/>
              </a:rPr>
              <a:t>事件</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debug crypto </a:t>
            </a:r>
            <a:r>
              <a:rPr kumimoji="1" lang="en-US" altLang="zh-CN" sz="2600" dirty="0" err="1">
                <a:solidFill>
                  <a:schemeClr val="accent2"/>
                </a:solidFill>
                <a:latin typeface="Verdana" panose="020B0604030504040204" pitchFamily="34" charset="0"/>
              </a:rPr>
              <a:t>isakmp</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1"/>
              </a:buBlip>
            </a:pPr>
            <a:endParaRPr kumimoji="1" lang="en-US" altLang="zh-CN" sz="2600" dirty="0">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a:t>路由器站点到站点连接</a:t>
            </a:r>
            <a:endParaRPr lang="zh-CN" altLang="en-US"/>
          </a:p>
        </p:txBody>
      </p:sp>
      <p:pic>
        <p:nvPicPr>
          <p:cNvPr id="3075" name="Picture 8"/>
          <p:cNvPicPr>
            <a:picLocks noChangeAspect="1" noChangeArrowheads="1"/>
          </p:cNvPicPr>
          <p:nvPr/>
        </p:nvPicPr>
        <p:blipFill>
          <a:blip r:embed="rId1">
            <a:extLst>
              <a:ext uri="{28A0092B-C50C-407E-A947-70E740481C1C}">
                <a14:useLocalDpi xmlns:a14="http://schemas.microsoft.com/office/drawing/2010/main" val="0"/>
              </a:ext>
            </a:extLst>
          </a:blip>
          <a:srcRect l="21742" t="30780" r="28563" b="33183"/>
          <a:stretch>
            <a:fillRect/>
          </a:stretch>
        </p:blipFill>
        <p:spPr bwMode="auto">
          <a:xfrm>
            <a:off x="1905000" y="1447801"/>
            <a:ext cx="83820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9"/>
          <p:cNvSpPr txBox="1">
            <a:spLocks noChangeArrowheads="1"/>
          </p:cNvSpPr>
          <p:nvPr/>
        </p:nvSpPr>
        <p:spPr bwMode="auto">
          <a:xfrm>
            <a:off x="3429000" y="5638801"/>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pPr>
            <a:r>
              <a:rPr lang="zh-CN" altLang="en-US" sz="2800" b="1"/>
              <a:t>总部</a:t>
            </a:r>
            <a:endParaRPr lang="zh-CN" altLang="en-US" sz="2800" b="1"/>
          </a:p>
        </p:txBody>
      </p:sp>
      <p:sp>
        <p:nvSpPr>
          <p:cNvPr id="3077" name="Text Box 10"/>
          <p:cNvSpPr txBox="1">
            <a:spLocks noChangeArrowheads="1"/>
          </p:cNvSpPr>
          <p:nvPr/>
        </p:nvSpPr>
        <p:spPr bwMode="auto">
          <a:xfrm>
            <a:off x="7696200" y="5715001"/>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pPr>
            <a:r>
              <a:rPr lang="zh-CN" altLang="en-US" sz="2800" b="1"/>
              <a:t>分公司</a:t>
            </a:r>
            <a:endParaRPr lang="zh-CN" altLang="en-US" sz="2800" b="1"/>
          </a:p>
        </p:txBody>
      </p:sp>
      <p:sp>
        <p:nvSpPr>
          <p:cNvPr id="3078" name="Text Box 11"/>
          <p:cNvSpPr txBox="1">
            <a:spLocks noChangeArrowheads="1"/>
          </p:cNvSpPr>
          <p:nvPr/>
        </p:nvSpPr>
        <p:spPr bwMode="auto">
          <a:xfrm>
            <a:off x="5334000" y="1371601"/>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pPr>
            <a:r>
              <a:rPr lang="en-US" altLang="zh-CN"/>
              <a:t>INTERNET</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1981200" y="457201"/>
            <a:ext cx="8229600" cy="5668963"/>
          </a:xfrm>
        </p:spPr>
        <p:txBody>
          <a:bodyPr>
            <a:normAutofit lnSpcReduction="10000"/>
          </a:bodyPr>
          <a:lstStyle/>
          <a:p>
            <a:pPr eaLnBrk="1" hangingPunct="1">
              <a:lnSpc>
                <a:spcPct val="90000"/>
              </a:lnSpc>
            </a:pPr>
            <a:r>
              <a:rPr lang="zh-CN" altLang="en-US" sz="2400"/>
              <a:t>提示符：</a:t>
            </a:r>
            <a:r>
              <a:rPr lang="en-US" altLang="zh-CN" sz="2400"/>
              <a:t>Router&gt;</a:t>
            </a:r>
            <a:endParaRPr lang="en-US" altLang="zh-CN" sz="2400"/>
          </a:p>
          <a:p>
            <a:pPr eaLnBrk="1" hangingPunct="1">
              <a:lnSpc>
                <a:spcPct val="90000"/>
              </a:lnSpc>
            </a:pPr>
            <a:r>
              <a:rPr lang="zh-CN" altLang="en-US" sz="2400"/>
              <a:t>用户模式，是路由器启动时的缺省模式，提供有限的路由器访问权限，如查看</a:t>
            </a:r>
            <a:endParaRPr lang="zh-CN" altLang="en-US" sz="2400"/>
          </a:p>
          <a:p>
            <a:pPr eaLnBrk="1" hangingPunct="1">
              <a:lnSpc>
                <a:spcPct val="90000"/>
              </a:lnSpc>
            </a:pPr>
            <a:endParaRPr lang="zh-CN" altLang="en-US" sz="2400"/>
          </a:p>
          <a:p>
            <a:pPr eaLnBrk="1" hangingPunct="1">
              <a:lnSpc>
                <a:spcPct val="90000"/>
              </a:lnSpc>
            </a:pPr>
            <a:r>
              <a:rPr lang="zh-CN" altLang="en-US" sz="2400"/>
              <a:t>路由器的配置参数，但不能对路由器的配置做任何改动</a:t>
            </a:r>
            <a:endParaRPr lang="zh-CN" altLang="en-US" sz="2400"/>
          </a:p>
          <a:p>
            <a:pPr eaLnBrk="1" hangingPunct="1">
              <a:lnSpc>
                <a:spcPct val="90000"/>
              </a:lnSpc>
            </a:pPr>
            <a:endParaRPr lang="zh-CN" altLang="en-US" sz="2400"/>
          </a:p>
          <a:p>
            <a:pPr eaLnBrk="1" hangingPunct="1">
              <a:lnSpc>
                <a:spcPct val="90000"/>
              </a:lnSpc>
            </a:pPr>
            <a:r>
              <a:rPr lang="en-US" altLang="zh-CN" sz="2400"/>
              <a:t>Router&gt;enable  </a:t>
            </a:r>
            <a:r>
              <a:rPr lang="zh-CN" altLang="en-US" sz="2400"/>
              <a:t>进入特权模式</a:t>
            </a:r>
            <a:endParaRPr lang="zh-CN" altLang="en-US" sz="2400"/>
          </a:p>
          <a:p>
            <a:pPr eaLnBrk="1" hangingPunct="1">
              <a:lnSpc>
                <a:spcPct val="90000"/>
              </a:lnSpc>
            </a:pPr>
            <a:r>
              <a:rPr lang="zh-CN" altLang="en-US" sz="2400"/>
              <a:t>提示符：</a:t>
            </a:r>
            <a:r>
              <a:rPr lang="en-US" altLang="zh-CN" sz="2400"/>
              <a:t>Router#    </a:t>
            </a:r>
            <a:endParaRPr lang="en-US" altLang="zh-CN" sz="2400"/>
          </a:p>
          <a:p>
            <a:pPr eaLnBrk="1" hangingPunct="1">
              <a:lnSpc>
                <a:spcPct val="90000"/>
              </a:lnSpc>
            </a:pPr>
            <a:r>
              <a:rPr lang="en-US" altLang="zh-CN" sz="2400"/>
              <a:t> </a:t>
            </a:r>
            <a:r>
              <a:rPr lang="zh-CN" altLang="en-US" sz="2400"/>
              <a:t>查看修改路由器的配置，命令集比用户模式多一些</a:t>
            </a:r>
            <a:endParaRPr lang="zh-CN" altLang="en-US" sz="2400"/>
          </a:p>
          <a:p>
            <a:pPr eaLnBrk="1" hangingPunct="1">
              <a:lnSpc>
                <a:spcPct val="90000"/>
              </a:lnSpc>
            </a:pPr>
            <a:endParaRPr lang="zh-CN" altLang="en-US" sz="2400"/>
          </a:p>
          <a:p>
            <a:pPr eaLnBrk="1" hangingPunct="1">
              <a:lnSpc>
                <a:spcPct val="90000"/>
              </a:lnSpc>
            </a:pPr>
            <a:r>
              <a:rPr lang="en-US" altLang="zh-CN" sz="2400"/>
              <a:t>Router#config terminal  </a:t>
            </a:r>
            <a:r>
              <a:rPr lang="zh-CN" altLang="en-US" sz="2400"/>
              <a:t>进入配置模式</a:t>
            </a:r>
            <a:endParaRPr lang="zh-CN" altLang="en-US" sz="2400"/>
          </a:p>
          <a:p>
            <a:pPr eaLnBrk="1" hangingPunct="1">
              <a:lnSpc>
                <a:spcPct val="90000"/>
              </a:lnSpc>
            </a:pPr>
            <a:r>
              <a:rPr lang="zh-CN" altLang="en-US" sz="2400"/>
              <a:t>提示符：</a:t>
            </a:r>
            <a:r>
              <a:rPr lang="en-US" altLang="zh-CN" sz="2400"/>
              <a:t>Router(config)#  </a:t>
            </a:r>
            <a:endParaRPr lang="en-US" altLang="zh-CN" sz="2400"/>
          </a:p>
          <a:p>
            <a:pPr eaLnBrk="1" hangingPunct="1">
              <a:lnSpc>
                <a:spcPct val="90000"/>
              </a:lnSpc>
            </a:pPr>
            <a:r>
              <a:rPr lang="zh-CN" altLang="en-US" sz="2400"/>
              <a:t>对路由器进行配置 </a:t>
            </a:r>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IPSec</a:t>
            </a:r>
            <a:r>
              <a:rPr lang="zh-CN" altLang="en-US" sz="3600" dirty="0"/>
              <a:t>配置</a:t>
            </a:r>
            <a:endParaRPr lang="zh-CN" altLang="en-US" sz="3600" dirty="0"/>
          </a:p>
        </p:txBody>
      </p:sp>
      <p:sp>
        <p:nvSpPr>
          <p:cNvPr id="3" name="内容占位符 2"/>
          <p:cNvSpPr>
            <a:spLocks noGrp="1"/>
          </p:cNvSpPr>
          <p:nvPr>
            <p:ph idx="1"/>
          </p:nvPr>
        </p:nvSpPr>
        <p:spPr/>
        <p:txBody>
          <a:bodyPr/>
          <a:lstStyle/>
          <a:p>
            <a:r>
              <a:rPr lang="zh-CN" altLang="en-US" dirty="0"/>
              <a:t>隧道模式（路由器到路由器）</a:t>
            </a:r>
            <a:endParaRPr lang="en-US" altLang="zh-CN" dirty="0"/>
          </a:p>
          <a:p>
            <a:r>
              <a:rPr lang="zh-CN" altLang="en-US" dirty="0"/>
              <a:t>传输模式（主机到主机）</a:t>
            </a:r>
            <a:endParaRPr lang="en-US" altLang="zh-CN" dirty="0"/>
          </a:p>
          <a:p>
            <a:r>
              <a:rPr lang="zh-CN" altLang="en-US" dirty="0"/>
              <a:t>主机到路由器的远程访问属于哪一种模式？</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2057400" y="1143001"/>
            <a:ext cx="8229600" cy="5440363"/>
          </a:xfrm>
        </p:spPr>
        <p:txBody>
          <a:bodyPr>
            <a:normAutofit lnSpcReduction="10000"/>
          </a:bodyPr>
          <a:lstStyle/>
          <a:p>
            <a:pPr eaLnBrk="1" hangingPunct="1">
              <a:lnSpc>
                <a:spcPct val="80000"/>
              </a:lnSpc>
            </a:pPr>
            <a:r>
              <a:rPr lang="en-US" altLang="zh-CN" sz="2400"/>
              <a:t>Router&gt;enable</a:t>
            </a:r>
            <a:endParaRPr lang="en-US" altLang="zh-CN" sz="2400"/>
          </a:p>
          <a:p>
            <a:pPr eaLnBrk="1" hangingPunct="1">
              <a:lnSpc>
                <a:spcPct val="80000"/>
              </a:lnSpc>
            </a:pPr>
            <a:r>
              <a:rPr lang="en-US" altLang="zh-CN" sz="2400"/>
              <a:t>Router#config terminal</a:t>
            </a:r>
            <a:endParaRPr lang="en-US" altLang="zh-CN" sz="2400"/>
          </a:p>
          <a:p>
            <a:pPr eaLnBrk="1" hangingPunct="1">
              <a:lnSpc>
                <a:spcPct val="80000"/>
              </a:lnSpc>
            </a:pPr>
            <a:r>
              <a:rPr lang="en-US" altLang="zh-CN" sz="2400"/>
              <a:t>Router(config)#crypto isakmp policy </a:t>
            </a:r>
            <a:r>
              <a:rPr lang="en-US" altLang="zh-CN" sz="2400">
                <a:solidFill>
                  <a:srgbClr val="FF0000"/>
                </a:solidFill>
              </a:rPr>
              <a:t>10</a:t>
            </a:r>
            <a:endParaRPr lang="en-US" altLang="zh-CN" sz="2400">
              <a:solidFill>
                <a:srgbClr val="FF0000"/>
              </a:solidFill>
            </a:endParaRPr>
          </a:p>
          <a:p>
            <a:pPr eaLnBrk="1" hangingPunct="1">
              <a:lnSpc>
                <a:spcPct val="80000"/>
              </a:lnSpc>
            </a:pPr>
            <a:r>
              <a:rPr lang="zh-CN" altLang="en-US" sz="2400"/>
              <a:t>建立</a:t>
            </a:r>
            <a:r>
              <a:rPr lang="en-US" altLang="zh-CN" sz="2400"/>
              <a:t>ISAKMP</a:t>
            </a:r>
            <a:r>
              <a:rPr lang="zh-CN" altLang="en-US" sz="2400"/>
              <a:t>的</a:t>
            </a:r>
            <a:r>
              <a:rPr lang="en-US" altLang="zh-CN" sz="2400"/>
              <a:t>SA</a:t>
            </a:r>
            <a:r>
              <a:rPr lang="zh-CN" altLang="en-US" sz="2400"/>
              <a:t>，策略编号从</a:t>
            </a:r>
            <a:r>
              <a:rPr lang="en-US" altLang="zh-CN" sz="2400"/>
              <a:t>1</a:t>
            </a:r>
            <a:r>
              <a:rPr lang="zh-CN" altLang="en-US" sz="2400"/>
              <a:t>到</a:t>
            </a:r>
            <a:r>
              <a:rPr lang="en-US" altLang="zh-CN" sz="2400"/>
              <a:t>10000</a:t>
            </a:r>
            <a:endParaRPr lang="en-US" altLang="zh-CN" sz="2400"/>
          </a:p>
          <a:p>
            <a:pPr eaLnBrk="1" hangingPunct="1">
              <a:lnSpc>
                <a:spcPct val="80000"/>
              </a:lnSpc>
            </a:pPr>
            <a:r>
              <a:rPr lang="zh-CN" altLang="en-US" sz="2400"/>
              <a:t>编号越小，优先级越高。</a:t>
            </a:r>
            <a:endParaRPr lang="zh-CN" altLang="en-US" sz="2400"/>
          </a:p>
          <a:p>
            <a:pPr eaLnBrk="1" hangingPunct="1">
              <a:lnSpc>
                <a:spcPct val="80000"/>
              </a:lnSpc>
            </a:pPr>
            <a:r>
              <a:rPr lang="en-US" altLang="zh-CN" sz="2400"/>
              <a:t>Router(config-isakmp)#encryption </a:t>
            </a:r>
            <a:r>
              <a:rPr lang="en-US" altLang="zh-CN" sz="2400">
                <a:solidFill>
                  <a:srgbClr val="FF0000"/>
                </a:solidFill>
              </a:rPr>
              <a:t>3des</a:t>
            </a:r>
            <a:endParaRPr lang="en-US" altLang="zh-CN" sz="2400">
              <a:solidFill>
                <a:srgbClr val="FF0000"/>
              </a:solidFill>
            </a:endParaRPr>
          </a:p>
          <a:p>
            <a:pPr eaLnBrk="1" hangingPunct="1">
              <a:lnSpc>
                <a:spcPct val="80000"/>
              </a:lnSpc>
            </a:pPr>
            <a:r>
              <a:rPr lang="zh-CN" altLang="en-US" sz="2400"/>
              <a:t>可选</a:t>
            </a:r>
            <a:r>
              <a:rPr lang="en-US" altLang="zh-CN" sz="2400"/>
              <a:t>des, 3des, aes</a:t>
            </a:r>
            <a:endParaRPr lang="en-US" altLang="zh-CN" sz="2400"/>
          </a:p>
          <a:p>
            <a:pPr eaLnBrk="1" hangingPunct="1">
              <a:lnSpc>
                <a:spcPct val="80000"/>
              </a:lnSpc>
            </a:pPr>
            <a:r>
              <a:rPr lang="en-US" altLang="zh-CN" sz="2400"/>
              <a:t>Router(config-isakmp)#hash </a:t>
            </a:r>
            <a:r>
              <a:rPr lang="en-US" altLang="zh-CN" sz="2400">
                <a:solidFill>
                  <a:srgbClr val="FF0000"/>
                </a:solidFill>
              </a:rPr>
              <a:t>md5</a:t>
            </a:r>
            <a:endParaRPr lang="en-US" altLang="zh-CN" sz="2400">
              <a:solidFill>
                <a:srgbClr val="FF0000"/>
              </a:solidFill>
            </a:endParaRPr>
          </a:p>
          <a:p>
            <a:pPr eaLnBrk="1" hangingPunct="1">
              <a:lnSpc>
                <a:spcPct val="80000"/>
              </a:lnSpc>
            </a:pPr>
            <a:r>
              <a:rPr lang="zh-CN" altLang="en-US" sz="2400"/>
              <a:t>可选</a:t>
            </a:r>
            <a:r>
              <a:rPr lang="en-US" altLang="zh-CN" sz="2400"/>
              <a:t>sha, md5</a:t>
            </a:r>
            <a:endParaRPr lang="en-US" altLang="zh-CN" sz="2400"/>
          </a:p>
          <a:p>
            <a:pPr eaLnBrk="1" hangingPunct="1">
              <a:lnSpc>
                <a:spcPct val="80000"/>
              </a:lnSpc>
            </a:pPr>
            <a:r>
              <a:rPr lang="en-US" altLang="zh-CN" sz="2400"/>
              <a:t>Router(config-isakmp)#authentication </a:t>
            </a:r>
            <a:r>
              <a:rPr lang="en-US" altLang="zh-CN" sz="2400">
                <a:solidFill>
                  <a:srgbClr val="FF0000"/>
                </a:solidFill>
              </a:rPr>
              <a:t>pre-share</a:t>
            </a:r>
            <a:endParaRPr lang="en-US" altLang="zh-CN" sz="2400">
              <a:solidFill>
                <a:srgbClr val="FF0000"/>
              </a:solidFill>
            </a:endParaRPr>
          </a:p>
          <a:p>
            <a:pPr eaLnBrk="1" hangingPunct="1">
              <a:lnSpc>
                <a:spcPct val="80000"/>
              </a:lnSpc>
            </a:pPr>
            <a:r>
              <a:rPr lang="zh-CN" altLang="en-US" sz="2400"/>
              <a:t>可选 </a:t>
            </a:r>
            <a:r>
              <a:rPr lang="en-US" altLang="zh-CN" sz="2400"/>
              <a:t>pre-share, rsa-encr, rsa-sig</a:t>
            </a:r>
            <a:endParaRPr lang="en-US" altLang="zh-CN" sz="2400"/>
          </a:p>
          <a:p>
            <a:pPr eaLnBrk="1" hangingPunct="1">
              <a:lnSpc>
                <a:spcPct val="80000"/>
              </a:lnSpc>
            </a:pPr>
            <a:r>
              <a:rPr lang="en-US" altLang="zh-CN" sz="2400"/>
              <a:t>Router(config-isakmp)#group </a:t>
            </a:r>
            <a:r>
              <a:rPr lang="en-US" altLang="zh-CN" sz="2400">
                <a:solidFill>
                  <a:srgbClr val="FF0000"/>
                </a:solidFill>
              </a:rPr>
              <a:t>2</a:t>
            </a:r>
            <a:endParaRPr lang="en-US" altLang="zh-CN" sz="2400">
              <a:solidFill>
                <a:srgbClr val="FF0000"/>
              </a:solidFill>
            </a:endParaRPr>
          </a:p>
          <a:p>
            <a:pPr eaLnBrk="1" hangingPunct="1">
              <a:lnSpc>
                <a:spcPct val="80000"/>
              </a:lnSpc>
            </a:pPr>
            <a:r>
              <a:rPr lang="zh-CN" altLang="en-US" sz="2400"/>
              <a:t>可选</a:t>
            </a:r>
            <a:r>
              <a:rPr lang="en-US" altLang="zh-CN" sz="2400"/>
              <a:t>1,2,5</a:t>
            </a:r>
            <a:endParaRPr lang="en-US" altLang="zh-CN" sz="2400"/>
          </a:p>
          <a:p>
            <a:pPr eaLnBrk="1" hangingPunct="1">
              <a:lnSpc>
                <a:spcPct val="80000"/>
              </a:lnSpc>
            </a:pPr>
            <a:r>
              <a:rPr lang="en-US" altLang="zh-CN" sz="2400"/>
              <a:t>Router(config-isakmp)#exit</a:t>
            </a:r>
            <a:endParaRPr lang="en-US" altLang="zh-CN" sz="2400"/>
          </a:p>
        </p:txBody>
      </p:sp>
      <p:sp>
        <p:nvSpPr>
          <p:cNvPr id="5123" name="Text Box 5"/>
          <p:cNvSpPr txBox="1">
            <a:spLocks noChangeArrowheads="1"/>
          </p:cNvSpPr>
          <p:nvPr/>
        </p:nvSpPr>
        <p:spPr bwMode="auto">
          <a:xfrm>
            <a:off x="3200400" y="304800"/>
            <a:ext cx="312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pPr>
            <a:r>
              <a:rPr lang="zh-CN" altLang="en-US" sz="3200"/>
              <a:t>配置总部路由器</a:t>
            </a:r>
            <a:endParaRPr lang="zh-CN" altLang="en-US" sz="3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22400" y="762001"/>
            <a:ext cx="8788400" cy="2438399"/>
          </a:xfrm>
        </p:spPr>
        <p:txBody>
          <a:bodyPr>
            <a:noAutofit/>
          </a:bodyPr>
          <a:lstStyle/>
          <a:p>
            <a:pPr algn="l" eaLnBrk="1" hangingPunct="1">
              <a:lnSpc>
                <a:spcPct val="150000"/>
              </a:lnSpc>
            </a:pPr>
            <a:r>
              <a:rPr lang="en-US" altLang="zh-CN" sz="2400" b="1" dirty="0"/>
              <a:t>Router(config)#crypto </a:t>
            </a:r>
            <a:r>
              <a:rPr lang="en-US" altLang="zh-CN" sz="2400" b="1" dirty="0" err="1"/>
              <a:t>isakmp</a:t>
            </a:r>
            <a:r>
              <a:rPr lang="en-US" altLang="zh-CN" sz="2400" b="1" dirty="0"/>
              <a:t> key </a:t>
            </a:r>
            <a:r>
              <a:rPr lang="en-US" altLang="zh-CN" sz="2400" b="1" dirty="0">
                <a:solidFill>
                  <a:srgbClr val="FF0000"/>
                </a:solidFill>
              </a:rPr>
              <a:t>cisco1234</a:t>
            </a:r>
            <a:r>
              <a:rPr lang="en-US" altLang="zh-CN" sz="2400" b="1" dirty="0"/>
              <a:t> address </a:t>
            </a:r>
            <a:r>
              <a:rPr lang="en-US" altLang="zh-CN" sz="2400" b="1" dirty="0">
                <a:solidFill>
                  <a:srgbClr val="FF0000"/>
                </a:solidFill>
              </a:rPr>
              <a:t>201.201.1.2</a:t>
            </a:r>
            <a:br>
              <a:rPr lang="en-US" altLang="zh-CN" sz="2400" b="1" dirty="0"/>
            </a:br>
            <a:r>
              <a:rPr lang="zh-CN" altLang="en-US" sz="2400" b="1" dirty="0"/>
              <a:t>将与对等实体</a:t>
            </a:r>
            <a:r>
              <a:rPr lang="en-US" altLang="zh-CN" sz="2400" b="1" dirty="0"/>
              <a:t>201.201.1.2</a:t>
            </a:r>
            <a:r>
              <a:rPr lang="zh-CN" altLang="en-US" sz="2400" b="1" dirty="0"/>
              <a:t>的预共享密钥设置为</a:t>
            </a:r>
            <a:r>
              <a:rPr lang="en-US" altLang="zh-CN" sz="2400" b="1" dirty="0"/>
              <a:t>cisco1234</a:t>
            </a:r>
            <a:br>
              <a:rPr lang="en-US" altLang="zh-CN" sz="2400" b="1" dirty="0"/>
            </a:br>
            <a:r>
              <a:rPr lang="en-US" altLang="zh-CN" sz="2400" b="1" dirty="0"/>
              <a:t>Router(config)#crypto </a:t>
            </a:r>
            <a:r>
              <a:rPr lang="en-US" altLang="zh-CN" sz="2400" b="1" dirty="0" err="1"/>
              <a:t>ipsec</a:t>
            </a:r>
            <a:r>
              <a:rPr lang="en-US" altLang="zh-CN" sz="2400" b="1" dirty="0"/>
              <a:t> transform-set zhy</a:t>
            </a:r>
            <a:r>
              <a:rPr lang="en-US" altLang="zh-CN" sz="2400" b="1" dirty="0" err="1"/>
              <a:t>transform</a:t>
            </a:r>
            <a:r>
              <a:rPr lang="en-US" altLang="zh-CN" sz="2400" b="1" dirty="0"/>
              <a:t> </a:t>
            </a:r>
            <a:r>
              <a:rPr lang="en-US" altLang="zh-CN" sz="2400" b="1" dirty="0" err="1"/>
              <a:t>esp</a:t>
            </a:r>
            <a:r>
              <a:rPr lang="en-US" altLang="zh-CN" sz="2400" b="1" dirty="0"/>
              <a:t>-des</a:t>
            </a:r>
            <a:br>
              <a:rPr lang="en-US" altLang="zh-CN" sz="2400" b="1" dirty="0"/>
            </a:br>
            <a:r>
              <a:rPr lang="zh-CN" altLang="en-US" sz="2400" b="1" dirty="0"/>
              <a:t>设置传输集，起名为</a:t>
            </a:r>
            <a:r>
              <a:rPr lang="en-US" altLang="zh-CN" sz="2400" b="1" dirty="0" err="1"/>
              <a:t>wytransform</a:t>
            </a:r>
            <a:r>
              <a:rPr lang="zh-CN" altLang="en-US" sz="2400" b="1" dirty="0"/>
              <a:t>，传输集里指定如何保护流量。这里指定使用</a:t>
            </a:r>
            <a:r>
              <a:rPr lang="en-US" altLang="zh-CN" sz="2400" b="1" dirty="0"/>
              <a:t>ESP</a:t>
            </a:r>
            <a:r>
              <a:rPr lang="zh-CN" altLang="en-US" sz="2400" b="1" dirty="0"/>
              <a:t>协议保护数据，加密算法用</a:t>
            </a:r>
            <a:r>
              <a:rPr lang="en-US" altLang="zh-CN" sz="2400" b="1" dirty="0"/>
              <a:t>des</a:t>
            </a:r>
            <a:endParaRPr lang="en-US" altLang="zh-CN" sz="2400" b="1" dirty="0"/>
          </a:p>
        </p:txBody>
      </p:sp>
      <p:sp>
        <p:nvSpPr>
          <p:cNvPr id="6147" name="Rectangle 3"/>
          <p:cNvSpPr>
            <a:spLocks noChangeArrowheads="1"/>
          </p:cNvSpPr>
          <p:nvPr/>
        </p:nvSpPr>
        <p:spPr bwMode="auto">
          <a:xfrm>
            <a:off x="1905000" y="3810001"/>
            <a:ext cx="8382000" cy="1795463"/>
          </a:xfrm>
          <a:prstGeom prst="rect">
            <a:avLst/>
          </a:prstGeom>
          <a:solidFill>
            <a:srgbClr val="FFCC99"/>
          </a:solidFill>
          <a:ln w="9525">
            <a:solidFill>
              <a:schemeClr val="tx1"/>
            </a:solidFill>
            <a:miter lim="800000"/>
          </a:ln>
        </p:spPr>
        <p:txBody>
          <a:bodyPr lIns="82550" tIns="41275" rIns="82550" bIns="41275">
            <a:spAutoFit/>
          </a:bodyPr>
          <a:lstStyle>
            <a:lvl1pPr defTabSz="725805" eaLnBrk="0" hangingPunct="0">
              <a:defRPr>
                <a:solidFill>
                  <a:schemeClr val="tx1"/>
                </a:solidFill>
                <a:latin typeface="Arial" panose="020B0704020202020204" pitchFamily="34" charset="0"/>
                <a:ea typeface="宋体" pitchFamily="2" charset="-122"/>
              </a:defRPr>
            </a:lvl1pPr>
            <a:lvl2pPr marL="742950" indent="-285750" defTabSz="725805" eaLnBrk="0" hangingPunct="0">
              <a:defRPr>
                <a:solidFill>
                  <a:schemeClr val="tx1"/>
                </a:solidFill>
                <a:latin typeface="Arial" panose="020B0704020202020204" pitchFamily="34" charset="0"/>
                <a:ea typeface="宋体" pitchFamily="2" charset="-122"/>
              </a:defRPr>
            </a:lvl2pPr>
            <a:lvl3pPr marL="1143000" indent="-228600" defTabSz="725805" eaLnBrk="0" hangingPunct="0">
              <a:defRPr>
                <a:solidFill>
                  <a:schemeClr val="tx1"/>
                </a:solidFill>
                <a:latin typeface="Arial" panose="020B0704020202020204" pitchFamily="34" charset="0"/>
                <a:ea typeface="宋体" pitchFamily="2" charset="-122"/>
              </a:defRPr>
            </a:lvl3pPr>
            <a:lvl4pPr marL="1600200" indent="-228600" defTabSz="725805" eaLnBrk="0" hangingPunct="0">
              <a:defRPr>
                <a:solidFill>
                  <a:schemeClr val="tx1"/>
                </a:solidFill>
                <a:latin typeface="Arial" panose="020B0704020202020204" pitchFamily="34" charset="0"/>
                <a:ea typeface="宋体" pitchFamily="2" charset="-122"/>
              </a:defRPr>
            </a:lvl4pPr>
            <a:lvl5pPr marL="2057400" indent="-228600" defTabSz="725805" eaLnBrk="0" hangingPunct="0">
              <a:defRPr>
                <a:solidFill>
                  <a:schemeClr val="tx1"/>
                </a:solidFill>
                <a:latin typeface="Arial" panose="020B0704020202020204" pitchFamily="34" charset="0"/>
                <a:ea typeface="宋体" pitchFamily="2" charset="-122"/>
              </a:defRPr>
            </a:lvl5pPr>
            <a:lvl6pPr marL="2514600" indent="-228600" defTabSz="725805"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defTabSz="725805"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defTabSz="725805"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defTabSz="725805"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a:spcAft>
                <a:spcPct val="20000"/>
              </a:spcAft>
            </a:pPr>
            <a:r>
              <a:rPr lang="en-US" altLang="zh-CN" b="1" dirty="0">
                <a:latin typeface="Courier New" panose="02070609020205020404" pitchFamily="49" charset="0"/>
              </a:rPr>
              <a:t>ah-md5-hmac   AH-HMAC-MD5 transform</a:t>
            </a:r>
            <a:endParaRPr lang="en-US" altLang="zh-CN" b="1" dirty="0">
              <a:latin typeface="Courier New" panose="02070609020205020404" pitchFamily="49" charset="0"/>
            </a:endParaRPr>
          </a:p>
          <a:p>
            <a:r>
              <a:rPr lang="en-US" altLang="zh-CN" b="1" dirty="0">
                <a:latin typeface="Courier New" panose="02070609020205020404" pitchFamily="49" charset="0"/>
              </a:rPr>
              <a:t>ah-sha-</a:t>
            </a:r>
            <a:r>
              <a:rPr lang="en-US" altLang="zh-CN" b="1" dirty="0" err="1">
                <a:latin typeface="Courier New" panose="02070609020205020404" pitchFamily="49" charset="0"/>
              </a:rPr>
              <a:t>hmac</a:t>
            </a:r>
            <a:r>
              <a:rPr lang="en-US" altLang="zh-CN" b="1" dirty="0">
                <a:latin typeface="Courier New" panose="02070609020205020404" pitchFamily="49" charset="0"/>
              </a:rPr>
              <a:t>   AH-HMAC-SHA transform</a:t>
            </a:r>
            <a:endParaRPr lang="en-US" altLang="zh-CN" b="1" dirty="0">
              <a:latin typeface="Courier New" panose="02070609020205020404" pitchFamily="49" charset="0"/>
            </a:endParaRPr>
          </a:p>
          <a:p>
            <a:r>
              <a:rPr lang="en-US" altLang="zh-CN" b="1" dirty="0">
                <a:latin typeface="Courier New" panose="02070609020205020404" pitchFamily="49" charset="0"/>
              </a:rPr>
              <a:t>esp-3des      ESP transform using 3DES 	</a:t>
            </a:r>
            <a:endParaRPr lang="en-US" altLang="zh-CN" b="1" dirty="0">
              <a:latin typeface="Courier New" panose="02070609020205020404" pitchFamily="49" charset="0"/>
            </a:endParaRPr>
          </a:p>
          <a:p>
            <a:r>
              <a:rPr lang="en-US" altLang="zh-CN" b="1" dirty="0" err="1">
                <a:latin typeface="Courier New" panose="02070609020205020404" pitchFamily="49" charset="0"/>
              </a:rPr>
              <a:t>esp</a:t>
            </a:r>
            <a:r>
              <a:rPr lang="en-US" altLang="zh-CN" b="1" dirty="0">
                <a:latin typeface="Courier New" panose="02070609020205020404" pitchFamily="49" charset="0"/>
              </a:rPr>
              <a:t>-des       ESP transform using </a:t>
            </a:r>
            <a:endParaRPr lang="en-US" altLang="zh-CN" b="1" dirty="0">
              <a:latin typeface="Courier New" panose="02070609020205020404" pitchFamily="49" charset="0"/>
            </a:endParaRPr>
          </a:p>
          <a:p>
            <a:r>
              <a:rPr lang="en-US" altLang="zh-CN" b="1" dirty="0">
                <a:latin typeface="Courier New" panose="02070609020205020404" pitchFamily="49" charset="0"/>
              </a:rPr>
              <a:t>esp-md5-hmac  ESP transform using HMAC-MD5 auth</a:t>
            </a:r>
            <a:endParaRPr lang="en-US" altLang="zh-CN" b="1" dirty="0">
              <a:latin typeface="Courier New" panose="02070609020205020404" pitchFamily="49" charset="0"/>
            </a:endParaRPr>
          </a:p>
          <a:p>
            <a:r>
              <a:rPr lang="en-US" altLang="zh-CN" b="1" dirty="0" err="1">
                <a:latin typeface="Courier New" panose="02070609020205020404" pitchFamily="49" charset="0"/>
              </a:rPr>
              <a:t>esp</a:t>
            </a:r>
            <a:r>
              <a:rPr lang="en-US" altLang="zh-CN" b="1" dirty="0">
                <a:latin typeface="Courier New" panose="02070609020205020404" pitchFamily="49" charset="0"/>
              </a:rPr>
              <a:t>-sha-</a:t>
            </a:r>
            <a:r>
              <a:rPr lang="en-US" altLang="zh-CN" b="1" dirty="0" err="1">
                <a:latin typeface="Courier New" panose="02070609020205020404" pitchFamily="49" charset="0"/>
              </a:rPr>
              <a:t>hmac</a:t>
            </a:r>
            <a:r>
              <a:rPr lang="en-US" altLang="zh-CN" b="1" dirty="0">
                <a:latin typeface="Courier New" panose="02070609020205020404" pitchFamily="49" charset="0"/>
              </a:rPr>
              <a:t>  ESP transform using HMAC-SHA auth</a:t>
            </a:r>
            <a:endParaRPr lang="en-US" altLang="zh-CN" b="1" dirty="0">
              <a:latin typeface="Courier New" panose="020706090202050204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zh-CN" altLang="zh-CN"/>
          </a:p>
        </p:txBody>
      </p:sp>
      <p:sp>
        <p:nvSpPr>
          <p:cNvPr id="7171" name="Rectangle 3"/>
          <p:cNvSpPr>
            <a:spLocks noGrp="1" noChangeArrowheads="1"/>
          </p:cNvSpPr>
          <p:nvPr>
            <p:ph type="body" idx="1"/>
          </p:nvPr>
        </p:nvSpPr>
        <p:spPr/>
        <p:txBody>
          <a:bodyPr/>
          <a:lstStyle/>
          <a:p>
            <a:pPr eaLnBrk="1" hangingPunct="1">
              <a:buFontTx/>
              <a:buNone/>
            </a:pPr>
            <a:r>
              <a:rPr lang="zh-CN" altLang="en-US" dirty="0"/>
              <a:t>指定需要保护的流量。用基于名称的访问控制列表，给这个流量起</a:t>
            </a:r>
            <a:endParaRPr lang="en-US" altLang="zh-CN" dirty="0"/>
          </a:p>
          <a:p>
            <a:pPr eaLnBrk="1" hangingPunct="1">
              <a:buFontTx/>
              <a:buNone/>
            </a:pPr>
            <a:r>
              <a:rPr lang="zh-CN" altLang="en-US" dirty="0"/>
              <a:t>名为</a:t>
            </a:r>
            <a:r>
              <a:rPr lang="en-US" altLang="zh-CN" dirty="0" err="1"/>
              <a:t>jiamiacl</a:t>
            </a:r>
            <a:endParaRPr lang="en-US" altLang="zh-CN" dirty="0"/>
          </a:p>
          <a:p>
            <a:pPr eaLnBrk="1" hangingPunct="1"/>
            <a:r>
              <a:rPr lang="en-US" altLang="zh-CN" dirty="0"/>
              <a:t>Router(config)#ip access-list extended </a:t>
            </a:r>
            <a:r>
              <a:rPr lang="en-US" altLang="zh-CN" dirty="0" err="1">
                <a:solidFill>
                  <a:srgbClr val="FF0000"/>
                </a:solidFill>
              </a:rPr>
              <a:t>jiamiacl</a:t>
            </a:r>
            <a:endParaRPr lang="en-US" altLang="zh-CN" dirty="0">
              <a:solidFill>
                <a:srgbClr val="FF0000"/>
              </a:solidFill>
            </a:endParaRPr>
          </a:p>
          <a:p>
            <a:pPr eaLnBrk="1" hangingPunct="1"/>
            <a:r>
              <a:rPr lang="en-US" altLang="zh-CN" dirty="0"/>
              <a:t>Router(config-</a:t>
            </a:r>
            <a:r>
              <a:rPr lang="en-US" altLang="zh-CN" dirty="0" err="1"/>
              <a:t>ext</a:t>
            </a:r>
            <a:r>
              <a:rPr lang="en-US" altLang="zh-CN" dirty="0"/>
              <a:t>-</a:t>
            </a:r>
            <a:r>
              <a:rPr lang="en-US" altLang="zh-CN" dirty="0" err="1"/>
              <a:t>nacl</a:t>
            </a:r>
            <a:r>
              <a:rPr lang="en-US" altLang="zh-CN" dirty="0"/>
              <a:t>)#permit </a:t>
            </a:r>
            <a:r>
              <a:rPr lang="en-US" altLang="zh-CN" dirty="0" err="1">
                <a:solidFill>
                  <a:srgbClr val="FF0000"/>
                </a:solidFill>
              </a:rPr>
              <a:t>ip</a:t>
            </a:r>
            <a:r>
              <a:rPr lang="en-US" altLang="zh-CN" dirty="0">
                <a:solidFill>
                  <a:srgbClr val="FF0000"/>
                </a:solidFill>
              </a:rPr>
              <a:t> 192.168.1.0 0.0.0.255 192.168.2.0 0.0.0.255</a:t>
            </a:r>
            <a:endParaRPr lang="en-US" altLang="zh-CN" dirty="0">
              <a:solidFill>
                <a:srgbClr val="FF0000"/>
              </a:solidFill>
            </a:endParaRPr>
          </a:p>
          <a:p>
            <a:pPr eaLnBrk="1" hangingPunct="1"/>
            <a:r>
              <a:rPr lang="en-US" altLang="zh-CN" dirty="0"/>
              <a:t>Router(config-</a:t>
            </a:r>
            <a:r>
              <a:rPr lang="en-US" altLang="zh-CN" dirty="0" err="1"/>
              <a:t>ext</a:t>
            </a:r>
            <a:r>
              <a:rPr lang="en-US" altLang="zh-CN" dirty="0"/>
              <a:t>-</a:t>
            </a:r>
            <a:r>
              <a:rPr lang="en-US" altLang="zh-CN" dirty="0" err="1"/>
              <a:t>nacl</a:t>
            </a:r>
            <a:r>
              <a:rPr lang="en-US" altLang="zh-CN" dirty="0"/>
              <a:t>)#exit</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1981200" y="914400"/>
            <a:ext cx="8458200" cy="5334000"/>
          </a:xfrm>
        </p:spPr>
        <p:txBody>
          <a:bodyPr>
            <a:normAutofit fontScale="92500"/>
          </a:bodyPr>
          <a:lstStyle/>
          <a:p>
            <a:pPr eaLnBrk="1" hangingPunct="1">
              <a:buFontTx/>
              <a:buNone/>
            </a:pPr>
            <a:r>
              <a:rPr lang="zh-CN" altLang="en-US" sz="2400" dirty="0"/>
              <a:t>定义加密图</a:t>
            </a:r>
            <a:r>
              <a:rPr lang="en-US" altLang="zh-CN" sz="2400" dirty="0"/>
              <a:t>crypto map</a:t>
            </a:r>
            <a:r>
              <a:rPr lang="zh-CN" altLang="en-US" sz="2400" dirty="0"/>
              <a:t>，使用</a:t>
            </a:r>
            <a:r>
              <a:rPr lang="en-US" altLang="zh-CN" sz="2400" dirty="0" err="1"/>
              <a:t>ipsec-isakmp</a:t>
            </a:r>
            <a:r>
              <a:rPr lang="zh-CN" altLang="en-US" sz="2400" dirty="0"/>
              <a:t>来构建一个会话</a:t>
            </a:r>
            <a:endParaRPr lang="zh-CN" altLang="en-US" sz="2400" dirty="0"/>
          </a:p>
          <a:p>
            <a:pPr eaLnBrk="1" hangingPunct="1">
              <a:buFontTx/>
              <a:buNone/>
            </a:pPr>
            <a:r>
              <a:rPr lang="en-US" altLang="zh-CN" sz="2400" dirty="0"/>
              <a:t>crypto map</a:t>
            </a:r>
            <a:r>
              <a:rPr lang="zh-CN" altLang="en-US" sz="2400" dirty="0"/>
              <a:t>中最少要指定：什么样的流量需要保护</a:t>
            </a:r>
            <a:r>
              <a:rPr lang="en-US" altLang="zh-CN" sz="2400" dirty="0"/>
              <a:t>(</a:t>
            </a:r>
            <a:r>
              <a:rPr lang="zh-CN" altLang="en-US" sz="2400" dirty="0"/>
              <a:t>需要保留</a:t>
            </a:r>
            <a:endParaRPr lang="zh-CN" altLang="en-US" sz="2400" dirty="0"/>
          </a:p>
          <a:p>
            <a:pPr eaLnBrk="1" hangingPunct="1">
              <a:buFontTx/>
              <a:buNone/>
            </a:pPr>
            <a:r>
              <a:rPr lang="zh-CN" altLang="en-US" sz="2400" dirty="0"/>
              <a:t>的流量在</a:t>
            </a:r>
            <a:r>
              <a:rPr lang="en-US" altLang="zh-CN" sz="2400" dirty="0"/>
              <a:t>access-list</a:t>
            </a:r>
            <a:r>
              <a:rPr lang="zh-CN" altLang="en-US" sz="2400" dirty="0"/>
              <a:t>中声明</a:t>
            </a:r>
            <a:r>
              <a:rPr lang="en-US" altLang="zh-CN" sz="2400" dirty="0"/>
              <a:t>)</a:t>
            </a:r>
            <a:r>
              <a:rPr lang="zh-CN" altLang="en-US" sz="2400" dirty="0"/>
              <a:t>，怎么样保护（ 在</a:t>
            </a:r>
            <a:r>
              <a:rPr lang="en-US" altLang="zh-CN" sz="2400" dirty="0"/>
              <a:t>transform-set</a:t>
            </a:r>
            <a:endParaRPr lang="en-US" altLang="zh-CN" sz="2400" dirty="0"/>
          </a:p>
          <a:p>
            <a:pPr eaLnBrk="1" hangingPunct="1">
              <a:buFontTx/>
              <a:buNone/>
            </a:pPr>
            <a:r>
              <a:rPr lang="zh-CN" altLang="en-US" sz="2400" dirty="0"/>
              <a:t>中声明），把流量发给谁（我的对等实体是谁）</a:t>
            </a:r>
            <a:endParaRPr lang="zh-CN" altLang="en-US" sz="2400" dirty="0"/>
          </a:p>
          <a:p>
            <a:pPr eaLnBrk="1" hangingPunct="1">
              <a:buFontTx/>
              <a:buNone/>
            </a:pPr>
            <a:endParaRPr lang="zh-CN" altLang="en-US" sz="2400" dirty="0"/>
          </a:p>
          <a:p>
            <a:pPr algn="just" eaLnBrk="1" hangingPunct="1"/>
            <a:r>
              <a:rPr lang="en-US" altLang="zh-CN" sz="2400" dirty="0"/>
              <a:t>Router(config)#crypto map zhy</a:t>
            </a:r>
            <a:r>
              <a:rPr lang="en-US" altLang="zh-CN" sz="2400" dirty="0" err="1">
                <a:solidFill>
                  <a:srgbClr val="FF0000"/>
                </a:solidFill>
              </a:rPr>
              <a:t>map</a:t>
            </a:r>
            <a:r>
              <a:rPr lang="en-US" altLang="zh-CN" sz="2400" dirty="0">
                <a:solidFill>
                  <a:srgbClr val="FF0000"/>
                </a:solidFill>
              </a:rPr>
              <a:t> 10</a:t>
            </a:r>
            <a:r>
              <a:rPr lang="en-US" altLang="zh-CN" sz="2400" dirty="0"/>
              <a:t> </a:t>
            </a:r>
            <a:r>
              <a:rPr lang="en-US" altLang="zh-CN" sz="2400" dirty="0" err="1"/>
              <a:t>ipsec-isakmp</a:t>
            </a:r>
            <a:r>
              <a:rPr lang="en-US" altLang="zh-CN" sz="2400" dirty="0"/>
              <a:t> </a:t>
            </a:r>
            <a:r>
              <a:rPr lang="zh-CN" altLang="en-US" sz="2400" dirty="0"/>
              <a:t>优先级编号从</a:t>
            </a:r>
            <a:r>
              <a:rPr lang="en-US" altLang="zh-CN" sz="2400" dirty="0"/>
              <a:t>1</a:t>
            </a:r>
            <a:r>
              <a:rPr lang="zh-CN" altLang="en-US" sz="2400" dirty="0"/>
              <a:t>到</a:t>
            </a:r>
            <a:r>
              <a:rPr lang="en-US" altLang="zh-CN" sz="2400" dirty="0"/>
              <a:t>65535 (</a:t>
            </a:r>
            <a:r>
              <a:rPr lang="zh-CN" altLang="zh-CN" sz="2400" dirty="0"/>
              <a:t>加密图名称为“</a:t>
            </a:r>
            <a:r>
              <a:rPr lang="en-US" altLang="zh-CN" sz="2400" dirty="0" err="1">
                <a:solidFill>
                  <a:srgbClr val="FF0000"/>
                </a:solidFill>
              </a:rPr>
              <a:t>wymap</a:t>
            </a:r>
            <a:r>
              <a:rPr lang="en-US" altLang="zh-CN" sz="2400" dirty="0">
                <a:solidFill>
                  <a:srgbClr val="FF0000"/>
                </a:solidFill>
              </a:rPr>
              <a:t> </a:t>
            </a:r>
            <a:r>
              <a:rPr lang="zh-CN" altLang="zh-CN" sz="2400" dirty="0"/>
              <a:t>”，序号为</a:t>
            </a:r>
            <a:r>
              <a:rPr lang="en-US" altLang="zh-CN" sz="2400" dirty="0"/>
              <a:t>10)</a:t>
            </a:r>
            <a:endParaRPr lang="en-US" altLang="zh-CN" sz="2400" dirty="0"/>
          </a:p>
          <a:p>
            <a:pPr algn="just" eaLnBrk="1" hangingPunct="1"/>
            <a:r>
              <a:rPr lang="en-US" altLang="zh-CN" sz="2400" dirty="0"/>
              <a:t>Router(config-crypto-map)#set peer 192.168.4.2</a:t>
            </a:r>
            <a:r>
              <a:rPr lang="en-US" altLang="zh-CN" sz="2400" dirty="0">
                <a:solidFill>
                  <a:srgbClr val="FF0000"/>
                </a:solidFill>
              </a:rPr>
              <a:t> </a:t>
            </a:r>
            <a:r>
              <a:rPr lang="en-US" altLang="zh-CN" sz="2400" dirty="0"/>
              <a:t>(</a:t>
            </a:r>
            <a:r>
              <a:rPr lang="zh-CN" altLang="zh-CN" sz="2400" dirty="0"/>
              <a:t>设置对端</a:t>
            </a:r>
            <a:r>
              <a:rPr lang="en-US" altLang="zh-CN" sz="2400" dirty="0"/>
              <a:t>IP</a:t>
            </a:r>
            <a:r>
              <a:rPr lang="zh-CN" altLang="zh-CN" sz="2400" dirty="0"/>
              <a:t>地址</a:t>
            </a:r>
            <a:r>
              <a:rPr lang="en-US" altLang="zh-CN" sz="2400" dirty="0"/>
              <a:t>)</a:t>
            </a:r>
            <a:endParaRPr lang="en-US" altLang="zh-CN" sz="2400" dirty="0"/>
          </a:p>
          <a:p>
            <a:pPr algn="just" eaLnBrk="1" hangingPunct="1"/>
            <a:r>
              <a:rPr lang="en-US" altLang="zh-CN" sz="2400" dirty="0"/>
              <a:t>Router(config-crypto-map)#set transform-set zhy</a:t>
            </a:r>
            <a:r>
              <a:rPr lang="en-US" altLang="zh-CN" sz="2400" dirty="0" err="1">
                <a:solidFill>
                  <a:srgbClr val="FF0000"/>
                </a:solidFill>
              </a:rPr>
              <a:t>transform</a:t>
            </a:r>
            <a:r>
              <a:rPr lang="en-US" altLang="zh-CN" sz="2400" dirty="0">
                <a:solidFill>
                  <a:srgbClr val="FF0000"/>
                </a:solidFill>
              </a:rPr>
              <a:t> </a:t>
            </a:r>
            <a:r>
              <a:rPr lang="zh-CN" altLang="zh-CN" sz="2400" dirty="0"/>
              <a:t>，</a:t>
            </a:r>
            <a:r>
              <a:rPr lang="en-US" altLang="zh-CN" sz="2400" dirty="0"/>
              <a:t>(</a:t>
            </a:r>
            <a:r>
              <a:rPr lang="zh-CN" altLang="zh-CN" sz="2400" dirty="0"/>
              <a:t>加密图用于交换集</a:t>
            </a:r>
            <a:r>
              <a:rPr lang="en-US" altLang="zh-CN" sz="2400" dirty="0"/>
              <a:t>)</a:t>
            </a:r>
            <a:endParaRPr lang="en-US" altLang="zh-CN" sz="2400" dirty="0">
              <a:solidFill>
                <a:srgbClr val="FF0000"/>
              </a:solidFill>
            </a:endParaRPr>
          </a:p>
          <a:p>
            <a:pPr algn="just" eaLnBrk="1" hangingPunct="1"/>
            <a:r>
              <a:rPr lang="en-US" altLang="zh-CN" sz="2400" dirty="0"/>
              <a:t>Router(config-crypto-map)#match address </a:t>
            </a:r>
            <a:r>
              <a:rPr lang="en-US" altLang="zh-CN" sz="2400" dirty="0" err="1">
                <a:solidFill>
                  <a:srgbClr val="FF0000"/>
                </a:solidFill>
              </a:rPr>
              <a:t>jiamiacl</a:t>
            </a:r>
            <a:r>
              <a:rPr lang="en-US" altLang="zh-CN" sz="2400" dirty="0">
                <a:solidFill>
                  <a:srgbClr val="FF0000"/>
                </a:solidFill>
              </a:rPr>
              <a:t> </a:t>
            </a:r>
            <a:r>
              <a:rPr lang="en-US" altLang="zh-CN" sz="2400" dirty="0"/>
              <a:t>(</a:t>
            </a:r>
            <a:r>
              <a:rPr lang="zh-CN" altLang="zh-CN" sz="2400" dirty="0"/>
              <a:t>设置匹配</a:t>
            </a:r>
            <a:r>
              <a:rPr lang="zh-CN" altLang="en-US" sz="2400" dirty="0"/>
              <a:t>流量</a:t>
            </a:r>
            <a:r>
              <a:rPr lang="en-US" altLang="zh-CN" sz="2400" dirty="0"/>
              <a:t>)</a:t>
            </a:r>
            <a:endParaRPr lang="en-US" altLang="zh-CN" sz="2400" dirty="0"/>
          </a:p>
          <a:p>
            <a:pPr algn="just" eaLnBrk="1" hangingPunct="1"/>
            <a:r>
              <a:rPr lang="en-US" altLang="zh-CN" sz="2400" dirty="0"/>
              <a:t>Router(config-crypto-map)#exit </a:t>
            </a:r>
            <a:endParaRPr lang="en-US" altLang="zh-CN"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endParaRPr lang="zh-CN" altLang="zh-CN"/>
          </a:p>
        </p:txBody>
      </p:sp>
      <p:sp>
        <p:nvSpPr>
          <p:cNvPr id="9219" name="Rectangle 3"/>
          <p:cNvSpPr>
            <a:spLocks noGrp="1" noChangeArrowheads="1"/>
          </p:cNvSpPr>
          <p:nvPr>
            <p:ph type="body" idx="1"/>
          </p:nvPr>
        </p:nvSpPr>
        <p:spPr/>
        <p:txBody>
          <a:bodyPr/>
          <a:lstStyle/>
          <a:p>
            <a:pPr eaLnBrk="1" hangingPunct="1">
              <a:buFontTx/>
              <a:buNone/>
            </a:pPr>
            <a:r>
              <a:rPr lang="zh-CN" altLang="en-US" dirty="0"/>
              <a:t>在对应端口激活</a:t>
            </a:r>
            <a:r>
              <a:rPr lang="en-US" altLang="zh-CN" dirty="0" err="1"/>
              <a:t>cryptomap</a:t>
            </a:r>
            <a:endParaRPr lang="en-US" altLang="zh-CN" dirty="0"/>
          </a:p>
          <a:p>
            <a:pPr eaLnBrk="1" hangingPunct="1">
              <a:buFontTx/>
              <a:buNone/>
            </a:pPr>
            <a:endParaRPr lang="en-US" altLang="zh-CN" dirty="0"/>
          </a:p>
          <a:p>
            <a:pPr eaLnBrk="1" hangingPunct="1"/>
            <a:r>
              <a:rPr lang="en-US" altLang="zh-CN" dirty="0"/>
              <a:t>Router(config)#interface </a:t>
            </a:r>
            <a:r>
              <a:rPr lang="en-US" altLang="zh-CN" dirty="0">
                <a:solidFill>
                  <a:srgbClr val="FF0000"/>
                </a:solidFill>
              </a:rPr>
              <a:t>FastEthernet0/1</a:t>
            </a:r>
            <a:endParaRPr lang="en-US" altLang="zh-CN" dirty="0">
              <a:solidFill>
                <a:srgbClr val="FF0000"/>
              </a:solidFill>
            </a:endParaRPr>
          </a:p>
          <a:p>
            <a:pPr eaLnBrk="1" hangingPunct="1"/>
            <a:r>
              <a:rPr lang="en-US" altLang="zh-CN" dirty="0"/>
              <a:t>Router(config-if)#crypto map zhy</a:t>
            </a:r>
            <a:r>
              <a:rPr lang="en-US" altLang="zh-CN" dirty="0" err="1">
                <a:solidFill>
                  <a:srgbClr val="FF0000"/>
                </a:solidFill>
              </a:rPr>
              <a:t>map</a:t>
            </a:r>
            <a:endParaRPr lang="en-US" altLang="zh-CN"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1752600" y="533400"/>
            <a:ext cx="8763000" cy="6324600"/>
          </a:xfrm>
        </p:spPr>
        <p:txBody>
          <a:bodyPr>
            <a:normAutofit fontScale="92500" lnSpcReduction="20000"/>
          </a:bodyPr>
          <a:lstStyle/>
          <a:p>
            <a:pPr eaLnBrk="1" hangingPunct="1">
              <a:lnSpc>
                <a:spcPct val="80000"/>
              </a:lnSpc>
            </a:pPr>
            <a:endParaRPr lang="en-US" altLang="zh-CN" sz="2000" dirty="0"/>
          </a:p>
          <a:p>
            <a:pPr eaLnBrk="1" hangingPunct="1">
              <a:lnSpc>
                <a:spcPct val="80000"/>
              </a:lnSpc>
            </a:pPr>
            <a:r>
              <a:rPr lang="en-US" altLang="zh-CN" sz="2000" dirty="0"/>
              <a:t>Router(config)#crypto </a:t>
            </a:r>
            <a:r>
              <a:rPr lang="en-US" altLang="zh-CN" sz="2000" dirty="0" err="1"/>
              <a:t>isakmp</a:t>
            </a:r>
            <a:r>
              <a:rPr lang="en-US" altLang="zh-CN" sz="2000" dirty="0"/>
              <a:t> policy 10</a:t>
            </a:r>
            <a:endParaRPr lang="en-US" altLang="zh-CN" sz="2000" dirty="0"/>
          </a:p>
          <a:p>
            <a:pPr eaLnBrk="1" hangingPunct="1">
              <a:lnSpc>
                <a:spcPct val="80000"/>
              </a:lnSpc>
            </a:pPr>
            <a:r>
              <a:rPr lang="en-US" altLang="zh-CN" sz="2000" dirty="0"/>
              <a:t>Router(config-</a:t>
            </a:r>
            <a:r>
              <a:rPr lang="en-US" altLang="zh-CN" sz="2000" dirty="0" err="1"/>
              <a:t>isakmp</a:t>
            </a:r>
            <a:r>
              <a:rPr lang="en-US" altLang="zh-CN" sz="2000" dirty="0"/>
              <a:t>)# encryption 3des</a:t>
            </a:r>
            <a:endParaRPr lang="en-US" altLang="zh-CN" sz="2000" dirty="0"/>
          </a:p>
          <a:p>
            <a:pPr eaLnBrk="1" hangingPunct="1">
              <a:lnSpc>
                <a:spcPct val="80000"/>
              </a:lnSpc>
            </a:pPr>
            <a:r>
              <a:rPr lang="en-US" altLang="zh-CN" sz="2000" dirty="0"/>
              <a:t>Router(config-</a:t>
            </a:r>
            <a:r>
              <a:rPr lang="en-US" altLang="zh-CN" sz="2000" dirty="0" err="1"/>
              <a:t>isakmp</a:t>
            </a:r>
            <a:r>
              <a:rPr lang="en-US" altLang="zh-CN" sz="2000" dirty="0"/>
              <a:t>)#hash md5</a:t>
            </a:r>
            <a:endParaRPr lang="en-US" altLang="zh-CN" sz="2000" dirty="0"/>
          </a:p>
          <a:p>
            <a:pPr eaLnBrk="1" hangingPunct="1">
              <a:lnSpc>
                <a:spcPct val="80000"/>
              </a:lnSpc>
            </a:pPr>
            <a:r>
              <a:rPr lang="en-US" altLang="zh-CN" sz="2000" dirty="0"/>
              <a:t>Router(config-</a:t>
            </a:r>
            <a:r>
              <a:rPr lang="en-US" altLang="zh-CN" sz="2000" dirty="0" err="1"/>
              <a:t>isakmp</a:t>
            </a:r>
            <a:r>
              <a:rPr lang="en-US" altLang="zh-CN" sz="2000" dirty="0"/>
              <a:t>)#authentication pre-share</a:t>
            </a:r>
            <a:endParaRPr lang="en-US" altLang="zh-CN" sz="2000" dirty="0"/>
          </a:p>
          <a:p>
            <a:pPr eaLnBrk="1" hangingPunct="1">
              <a:lnSpc>
                <a:spcPct val="80000"/>
              </a:lnSpc>
            </a:pPr>
            <a:r>
              <a:rPr lang="en-US" altLang="zh-CN" sz="2000" dirty="0"/>
              <a:t>Router(config-</a:t>
            </a:r>
            <a:r>
              <a:rPr lang="en-US" altLang="zh-CN" sz="2000" dirty="0" err="1"/>
              <a:t>isakmp</a:t>
            </a:r>
            <a:r>
              <a:rPr lang="en-US" altLang="zh-CN" sz="2000" dirty="0"/>
              <a:t>)#group 2</a:t>
            </a:r>
            <a:endParaRPr lang="en-US" altLang="zh-CN" sz="2000" dirty="0"/>
          </a:p>
          <a:p>
            <a:pPr eaLnBrk="1" hangingPunct="1">
              <a:lnSpc>
                <a:spcPct val="80000"/>
              </a:lnSpc>
            </a:pPr>
            <a:r>
              <a:rPr lang="en-US" altLang="zh-CN" sz="2000" dirty="0"/>
              <a:t>Router(config-</a:t>
            </a:r>
            <a:r>
              <a:rPr lang="en-US" altLang="zh-CN" sz="2000" dirty="0" err="1"/>
              <a:t>isakmp</a:t>
            </a:r>
            <a:r>
              <a:rPr lang="en-US" altLang="zh-CN" sz="2000" dirty="0"/>
              <a:t>)#exit</a:t>
            </a:r>
            <a:endParaRPr lang="en-US" altLang="zh-CN" sz="2000" dirty="0"/>
          </a:p>
          <a:p>
            <a:pPr eaLnBrk="1" hangingPunct="1">
              <a:lnSpc>
                <a:spcPct val="80000"/>
              </a:lnSpc>
            </a:pPr>
            <a:r>
              <a:rPr lang="en-US" altLang="zh-CN" sz="2000" dirty="0"/>
              <a:t>Router(config)#crypto </a:t>
            </a:r>
            <a:r>
              <a:rPr lang="en-US" altLang="zh-CN" sz="2000" dirty="0" err="1"/>
              <a:t>isakmp</a:t>
            </a:r>
            <a:r>
              <a:rPr lang="en-US" altLang="zh-CN" sz="2000" dirty="0"/>
              <a:t> key </a:t>
            </a:r>
            <a:r>
              <a:rPr lang="en-US" altLang="zh-CN" sz="2000" dirty="0"/>
              <a:t>zhy1234 address 192.168.3.1</a:t>
            </a:r>
            <a:endParaRPr lang="en-US" altLang="zh-CN" sz="2000" dirty="0"/>
          </a:p>
          <a:p>
            <a:pPr eaLnBrk="1" hangingPunct="1">
              <a:lnSpc>
                <a:spcPct val="80000"/>
              </a:lnSpc>
            </a:pPr>
            <a:r>
              <a:rPr lang="en-US" altLang="zh-CN" sz="2000" dirty="0"/>
              <a:t>Router(config)#crypto </a:t>
            </a:r>
            <a:r>
              <a:rPr lang="en-US" altLang="zh-CN" sz="2000" dirty="0" err="1"/>
              <a:t>ipsec</a:t>
            </a:r>
            <a:r>
              <a:rPr lang="en-US" altLang="zh-CN" sz="2000" dirty="0"/>
              <a:t> transform-set yhz</a:t>
            </a:r>
            <a:r>
              <a:rPr lang="en-US" altLang="zh-CN" sz="2000" dirty="0" err="1"/>
              <a:t>transform</a:t>
            </a:r>
            <a:r>
              <a:rPr lang="en-US" altLang="zh-CN" sz="2000" dirty="0"/>
              <a:t> </a:t>
            </a:r>
            <a:r>
              <a:rPr lang="en-US" altLang="zh-CN" sz="2000" dirty="0" err="1"/>
              <a:t>esp</a:t>
            </a:r>
            <a:r>
              <a:rPr lang="en-US" altLang="zh-CN" sz="2000" dirty="0"/>
              <a:t>-des</a:t>
            </a:r>
            <a:endParaRPr lang="en-US" altLang="zh-CN" sz="2000" dirty="0"/>
          </a:p>
          <a:p>
            <a:pPr eaLnBrk="1" hangingPunct="1">
              <a:lnSpc>
                <a:spcPct val="80000"/>
              </a:lnSpc>
            </a:pPr>
            <a:r>
              <a:rPr lang="en-US" altLang="zh-CN" sz="2000" dirty="0"/>
              <a:t>Router(config)#ip access-list extended </a:t>
            </a:r>
            <a:r>
              <a:rPr lang="en-US" altLang="zh-CN" sz="2000" dirty="0" err="1"/>
              <a:t>baohuacl</a:t>
            </a:r>
            <a:endParaRPr lang="en-US" altLang="zh-CN" sz="2000" dirty="0"/>
          </a:p>
          <a:p>
            <a:pPr eaLnBrk="1" hangingPunct="1">
              <a:lnSpc>
                <a:spcPct val="80000"/>
              </a:lnSpc>
            </a:pPr>
            <a:r>
              <a:rPr lang="en-US" altLang="zh-CN" sz="2000" dirty="0"/>
              <a:t>Router(config-</a:t>
            </a:r>
            <a:r>
              <a:rPr lang="en-US" altLang="zh-CN" sz="2000" dirty="0" err="1"/>
              <a:t>ext</a:t>
            </a:r>
            <a:r>
              <a:rPr lang="en-US" altLang="zh-CN" sz="2000" dirty="0"/>
              <a:t>-</a:t>
            </a:r>
            <a:r>
              <a:rPr lang="en-US" altLang="zh-CN" sz="2000" dirty="0" err="1"/>
              <a:t>nacl</a:t>
            </a:r>
            <a:r>
              <a:rPr lang="en-US" altLang="zh-CN" sz="2000" dirty="0"/>
              <a:t>)#permit </a:t>
            </a:r>
            <a:r>
              <a:rPr lang="en-US" altLang="zh-CN" sz="2000" dirty="0" err="1"/>
              <a:t>ip</a:t>
            </a:r>
            <a:r>
              <a:rPr lang="en-US" altLang="zh-CN" sz="2000" dirty="0"/>
              <a:t> 192.168.2.0 0.0.0.255 192.168.1.0 0.0.0.255</a:t>
            </a:r>
            <a:endParaRPr lang="en-US" altLang="zh-CN" sz="2000" dirty="0"/>
          </a:p>
          <a:p>
            <a:pPr eaLnBrk="1" hangingPunct="1">
              <a:lnSpc>
                <a:spcPct val="80000"/>
              </a:lnSpc>
            </a:pPr>
            <a:r>
              <a:rPr lang="en-US" altLang="zh-CN" sz="2000" dirty="0"/>
              <a:t>Router(config-</a:t>
            </a:r>
            <a:r>
              <a:rPr lang="en-US" altLang="zh-CN" sz="2000" dirty="0" err="1"/>
              <a:t>ext</a:t>
            </a:r>
            <a:r>
              <a:rPr lang="en-US" altLang="zh-CN" sz="2000" dirty="0"/>
              <a:t>-</a:t>
            </a:r>
            <a:r>
              <a:rPr lang="en-US" altLang="zh-CN" sz="2000" dirty="0" err="1"/>
              <a:t>nacl</a:t>
            </a:r>
            <a:r>
              <a:rPr lang="en-US" altLang="zh-CN" sz="2000" dirty="0"/>
              <a:t>)#exit</a:t>
            </a:r>
            <a:endParaRPr lang="en-US" altLang="zh-CN" sz="2000" dirty="0"/>
          </a:p>
          <a:p>
            <a:pPr eaLnBrk="1" hangingPunct="1">
              <a:lnSpc>
                <a:spcPct val="80000"/>
              </a:lnSpc>
            </a:pPr>
            <a:r>
              <a:rPr lang="en-US" altLang="zh-CN" sz="2000" dirty="0"/>
              <a:t>Router(config)#crypto map yhz</a:t>
            </a:r>
            <a:r>
              <a:rPr lang="en-US" altLang="zh-CN" sz="2000" dirty="0" err="1"/>
              <a:t>map</a:t>
            </a:r>
            <a:r>
              <a:rPr lang="en-US" altLang="zh-CN" sz="2000" dirty="0"/>
              <a:t> 15 </a:t>
            </a:r>
            <a:r>
              <a:rPr lang="en-US" altLang="zh-CN" sz="2000" dirty="0" err="1"/>
              <a:t>ipsec-isakmp</a:t>
            </a:r>
            <a:endParaRPr lang="en-US" altLang="zh-CN" sz="2000" dirty="0"/>
          </a:p>
          <a:p>
            <a:pPr eaLnBrk="1" hangingPunct="1">
              <a:lnSpc>
                <a:spcPct val="80000"/>
              </a:lnSpc>
            </a:pPr>
            <a:r>
              <a:rPr lang="en-US" altLang="zh-CN" sz="2000" dirty="0"/>
              <a:t>Router(config-crypto-map)#set peer </a:t>
            </a:r>
            <a:r>
              <a:rPr lang="en-US" altLang="zh-CN" sz="2000" dirty="0">
                <a:sym typeface="+mn-ea"/>
              </a:rPr>
              <a:t>192.168.3.1</a:t>
            </a:r>
            <a:endParaRPr lang="en-US" altLang="zh-CN" sz="2000" dirty="0"/>
          </a:p>
          <a:p>
            <a:pPr eaLnBrk="1" hangingPunct="1">
              <a:lnSpc>
                <a:spcPct val="80000"/>
              </a:lnSpc>
            </a:pPr>
            <a:r>
              <a:rPr lang="en-US" altLang="zh-CN" sz="2000" dirty="0"/>
              <a:t>Router(config-crypto-map)#set transform-set yhz</a:t>
            </a:r>
            <a:r>
              <a:rPr lang="en-US" altLang="zh-CN" sz="2000" dirty="0" err="1"/>
              <a:t>transform</a:t>
            </a:r>
            <a:endParaRPr lang="en-US" altLang="zh-CN" sz="2000" dirty="0"/>
          </a:p>
          <a:p>
            <a:pPr eaLnBrk="1" hangingPunct="1">
              <a:lnSpc>
                <a:spcPct val="80000"/>
              </a:lnSpc>
            </a:pPr>
            <a:r>
              <a:rPr lang="en-US" altLang="zh-CN" sz="2000" dirty="0"/>
              <a:t>Router(config-crypto-map)#match address </a:t>
            </a:r>
            <a:r>
              <a:rPr lang="en-US" altLang="zh-CN" sz="2000" dirty="0" err="1"/>
              <a:t>baohuacl</a:t>
            </a:r>
            <a:endParaRPr lang="en-US" altLang="zh-CN" sz="2000" dirty="0"/>
          </a:p>
          <a:p>
            <a:pPr eaLnBrk="1" hangingPunct="1">
              <a:lnSpc>
                <a:spcPct val="80000"/>
              </a:lnSpc>
            </a:pPr>
            <a:r>
              <a:rPr lang="en-US" altLang="zh-CN" sz="2000" dirty="0"/>
              <a:t>Router(config-crypto-map)#exit</a:t>
            </a:r>
            <a:endParaRPr lang="en-US" altLang="zh-CN" sz="2000" dirty="0"/>
          </a:p>
          <a:p>
            <a:pPr eaLnBrk="1" hangingPunct="1">
              <a:lnSpc>
                <a:spcPct val="80000"/>
              </a:lnSpc>
            </a:pPr>
            <a:r>
              <a:rPr lang="en-US" altLang="zh-CN" sz="2000" dirty="0"/>
              <a:t>Router(config)#interface FastEthernet0/1</a:t>
            </a:r>
            <a:endParaRPr lang="en-US" altLang="zh-CN" sz="2000" dirty="0"/>
          </a:p>
          <a:p>
            <a:pPr eaLnBrk="1" hangingPunct="1">
              <a:lnSpc>
                <a:spcPct val="80000"/>
              </a:lnSpc>
            </a:pPr>
            <a:r>
              <a:rPr lang="en-US" altLang="zh-CN" sz="2000" dirty="0"/>
              <a:t>Router(config-if)#crypto map yhz</a:t>
            </a:r>
            <a:r>
              <a:rPr lang="en-US" altLang="zh-CN" sz="2000" dirty="0" err="1"/>
              <a:t>map</a:t>
            </a:r>
            <a:endParaRPr lang="en-US" altLang="zh-CN" sz="2000" dirty="0"/>
          </a:p>
        </p:txBody>
      </p:sp>
      <p:sp>
        <p:nvSpPr>
          <p:cNvPr id="10243" name="Text Box 4"/>
          <p:cNvSpPr txBox="1">
            <a:spLocks noChangeArrowheads="1"/>
          </p:cNvSpPr>
          <p:nvPr/>
        </p:nvSpPr>
        <p:spPr bwMode="auto">
          <a:xfrm>
            <a:off x="3733800" y="228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704020202020204" pitchFamily="34" charset="0"/>
                <a:ea typeface="宋体" pitchFamily="2" charset="-122"/>
              </a:defRPr>
            </a:lvl1pPr>
            <a:lvl2pPr marL="742950" indent="-285750" eaLnBrk="0" hangingPunct="0">
              <a:defRPr>
                <a:solidFill>
                  <a:schemeClr val="tx1"/>
                </a:solidFill>
                <a:latin typeface="Arial" panose="020B0704020202020204" pitchFamily="34" charset="0"/>
                <a:ea typeface="宋体" pitchFamily="2" charset="-122"/>
              </a:defRPr>
            </a:lvl2pPr>
            <a:lvl3pPr marL="1143000" indent="-228600" eaLnBrk="0" hangingPunct="0">
              <a:defRPr>
                <a:solidFill>
                  <a:schemeClr val="tx1"/>
                </a:solidFill>
                <a:latin typeface="Arial" panose="020B0704020202020204" pitchFamily="34" charset="0"/>
                <a:ea typeface="宋体" pitchFamily="2" charset="-122"/>
              </a:defRPr>
            </a:lvl3pPr>
            <a:lvl4pPr marL="1600200" indent="-228600" eaLnBrk="0" hangingPunct="0">
              <a:defRPr>
                <a:solidFill>
                  <a:schemeClr val="tx1"/>
                </a:solidFill>
                <a:latin typeface="Arial" panose="020B0704020202020204" pitchFamily="34" charset="0"/>
                <a:ea typeface="宋体" pitchFamily="2" charset="-122"/>
              </a:defRPr>
            </a:lvl4pPr>
            <a:lvl5pPr marL="2057400" indent="-228600" eaLnBrk="0" hangingPunct="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eaLnBrk="1" hangingPunct="1">
              <a:spcBef>
                <a:spcPct val="50000"/>
              </a:spcBef>
            </a:pPr>
            <a:r>
              <a:rPr lang="zh-CN" altLang="en-US" sz="2800"/>
              <a:t>配置分公司路由器</a:t>
            </a:r>
            <a:endParaRPr lang="zh-CN" alt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42713" t="30464" r="23393" b="19837"/>
          <a:stretch>
            <a:fillRect/>
          </a:stretch>
        </p:blipFill>
        <p:spPr bwMode="auto">
          <a:xfrm>
            <a:off x="0" y="244548"/>
            <a:ext cx="5953760" cy="636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511" t="27308" r="26226" b="23159"/>
          <a:stretch>
            <a:fillRect/>
          </a:stretch>
        </p:blipFill>
        <p:spPr bwMode="auto">
          <a:xfrm>
            <a:off x="5828059" y="345793"/>
            <a:ext cx="6255136" cy="61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b="13947"/>
          <a:stretch>
            <a:fillRect/>
          </a:stretch>
        </p:blipFill>
        <p:spPr bwMode="auto">
          <a:xfrm>
            <a:off x="3650615" y="362267"/>
            <a:ext cx="7891146" cy="613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58799" y="772160"/>
            <a:ext cx="2631440" cy="5109091"/>
          </a:xfrm>
          <a:prstGeom prst="rect">
            <a:avLst/>
          </a:prstGeom>
          <a:noFill/>
        </p:spPr>
        <p:txBody>
          <a:bodyPr wrap="square" rtlCol="0">
            <a:spAutoFit/>
          </a:bodyPr>
          <a:lstStyle/>
          <a:p>
            <a:r>
              <a:rPr lang="zh-CN" altLang="en-US" sz="2800" dirty="0"/>
              <a:t>配完以后，在模拟模式下，</a:t>
            </a:r>
            <a:r>
              <a:rPr lang="en-US" altLang="zh-CN" sz="2800" dirty="0"/>
              <a:t>ping</a:t>
            </a:r>
            <a:r>
              <a:rPr lang="zh-CN" altLang="en-US" sz="2800" dirty="0"/>
              <a:t>一下对方，可以看到</a:t>
            </a:r>
            <a:r>
              <a:rPr lang="en-US" altLang="zh-CN" sz="2800" dirty="0"/>
              <a:t>ISAKMP</a:t>
            </a:r>
            <a:r>
              <a:rPr lang="zh-CN" altLang="en-US" sz="2800" dirty="0"/>
              <a:t>的包来回来回来回来回来回。。。。的协商，然后协商好了以后，就是</a:t>
            </a:r>
            <a:r>
              <a:rPr lang="en-US" altLang="zh-CN" sz="2800" dirty="0" err="1"/>
              <a:t>ipsec</a:t>
            </a:r>
            <a:r>
              <a:rPr lang="zh-CN" altLang="en-US" sz="2800" dirty="0"/>
              <a:t>的包在发送了。</a:t>
            </a:r>
            <a:endParaRPr lang="zh-CN" altLang="en-US" sz="2800"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11835"/>
          </a:xfrm>
        </p:spPr>
        <p:txBody>
          <a:bodyPr>
            <a:normAutofit/>
          </a:bodyPr>
          <a:lstStyle/>
          <a:p>
            <a:r>
              <a:rPr lang="en-US" altLang="zh-CN" sz="3200" dirty="0"/>
              <a:t>IPSec</a:t>
            </a:r>
            <a:r>
              <a:rPr lang="zh-CN" altLang="en-US" sz="3200" dirty="0"/>
              <a:t>配置</a:t>
            </a:r>
            <a:r>
              <a:rPr lang="en-US" altLang="zh-CN" sz="3200" dirty="0"/>
              <a:t>——</a:t>
            </a:r>
            <a:r>
              <a:rPr lang="zh-CN" altLang="en-US" sz="3200" dirty="0"/>
              <a:t>基于</a:t>
            </a:r>
            <a:r>
              <a:rPr lang="en-US" altLang="zh-CN" sz="3200" dirty="0"/>
              <a:t>windows</a:t>
            </a:r>
            <a:r>
              <a:rPr lang="zh-CN" altLang="en-US" sz="3200" dirty="0"/>
              <a:t>操作系统的传输模式配置</a:t>
            </a:r>
            <a:endParaRPr lang="zh-CN" altLang="en-US" sz="3200" dirty="0"/>
          </a:p>
        </p:txBody>
      </p:sp>
      <p:pic>
        <p:nvPicPr>
          <p:cNvPr id="5" name="图片 4"/>
          <p:cNvPicPr>
            <a:picLocks noChangeAspect="1"/>
          </p:cNvPicPr>
          <p:nvPr/>
        </p:nvPicPr>
        <p:blipFill>
          <a:blip r:embed="rId1"/>
          <a:stretch>
            <a:fillRect/>
          </a:stretch>
        </p:blipFill>
        <p:spPr>
          <a:xfrm>
            <a:off x="3545840" y="1076960"/>
            <a:ext cx="7187914" cy="5421393"/>
          </a:xfrm>
          <a:prstGeom prst="rect">
            <a:avLst/>
          </a:prstGeom>
        </p:spPr>
      </p:pic>
      <p:sp>
        <p:nvSpPr>
          <p:cNvPr id="6" name="文本框 5"/>
          <p:cNvSpPr txBox="1"/>
          <p:nvPr/>
        </p:nvSpPr>
        <p:spPr>
          <a:xfrm>
            <a:off x="568960" y="2468880"/>
            <a:ext cx="2407920" cy="1569660"/>
          </a:xfrm>
          <a:prstGeom prst="rect">
            <a:avLst/>
          </a:prstGeom>
          <a:noFill/>
        </p:spPr>
        <p:txBody>
          <a:bodyPr wrap="square" rtlCol="0">
            <a:spAutoFit/>
          </a:bodyPr>
          <a:lstStyle/>
          <a:p>
            <a:r>
              <a:rPr lang="zh-CN" altLang="en-US" sz="3200" dirty="0"/>
              <a:t>在本地安全策略里，配置</a:t>
            </a:r>
            <a:r>
              <a:rPr lang="en-US" altLang="zh-CN" sz="3200" dirty="0"/>
              <a:t>IPSec</a:t>
            </a:r>
            <a:endParaRPr lang="zh-CN" alt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621617" y="0"/>
            <a:ext cx="9538045"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IPSec</a:t>
            </a:r>
            <a:r>
              <a:rPr lang="zh-CN" altLang="en-US" sz="3600" dirty="0"/>
              <a:t>配置</a:t>
            </a:r>
            <a:r>
              <a:rPr lang="en-US" altLang="zh-CN" sz="3600" dirty="0"/>
              <a:t>——</a:t>
            </a:r>
            <a:r>
              <a:rPr lang="zh-CN" altLang="en-US" sz="3600" dirty="0"/>
              <a:t>基于</a:t>
            </a:r>
            <a:r>
              <a:rPr lang="en-US" altLang="zh-CN" sz="3600" dirty="0"/>
              <a:t>Cisco</a:t>
            </a:r>
            <a:r>
              <a:rPr lang="zh-CN" altLang="en-US" sz="3600" dirty="0"/>
              <a:t>模拟器的隧道模式配置</a:t>
            </a:r>
            <a:endParaRPr lang="zh-CN" altLang="en-US" sz="3600" dirty="0"/>
          </a:p>
        </p:txBody>
      </p:sp>
      <p:sp>
        <p:nvSpPr>
          <p:cNvPr id="3" name="内容占位符 2"/>
          <p:cNvSpPr>
            <a:spLocks noGrp="1"/>
          </p:cNvSpPr>
          <p:nvPr>
            <p:ph idx="1"/>
          </p:nvPr>
        </p:nvSpPr>
        <p:spPr>
          <a:xfrm>
            <a:off x="838200" y="1500505"/>
            <a:ext cx="10515600" cy="4992370"/>
          </a:xfrm>
        </p:spPr>
        <p:txBody>
          <a:bodyPr>
            <a:normAutofit/>
          </a:bodyPr>
          <a:lstStyle/>
          <a:p>
            <a:r>
              <a:rPr lang="en-US" altLang="zh-CN" sz="2400" dirty="0"/>
              <a:t>ISAKMP/IKE</a:t>
            </a:r>
            <a:endParaRPr lang="en-US" altLang="zh-CN" sz="2400" dirty="0"/>
          </a:p>
          <a:p>
            <a:r>
              <a:rPr lang="en-US" altLang="zh-CN" sz="2400" dirty="0"/>
              <a:t>ISAKMP</a:t>
            </a:r>
            <a:r>
              <a:rPr lang="zh-CN" altLang="en-US" sz="2400" dirty="0"/>
              <a:t>和</a:t>
            </a:r>
            <a:r>
              <a:rPr lang="en-US" altLang="zh-CN" sz="2400" dirty="0"/>
              <a:t>IKE</a:t>
            </a:r>
            <a:r>
              <a:rPr lang="zh-CN" altLang="en-US" sz="2400" dirty="0"/>
              <a:t>工作在一起，在两台设备之间建立安全的连接。</a:t>
            </a:r>
            <a:endParaRPr lang="en-US" altLang="zh-CN" sz="2400" dirty="0"/>
          </a:p>
          <a:p>
            <a:pPr lvl="1"/>
            <a:r>
              <a:rPr lang="en-US" altLang="zh-CN" sz="2000" dirty="0"/>
              <a:t>ISAKMP/IKE</a:t>
            </a:r>
            <a:r>
              <a:rPr lang="zh-CN" altLang="en-US" sz="2000" dirty="0"/>
              <a:t>第一阶段，创建“管理连接”，</a:t>
            </a:r>
            <a:r>
              <a:rPr lang="en-US" altLang="zh-CN" sz="2000" dirty="0"/>
              <a:t>IKE SA</a:t>
            </a:r>
            <a:endParaRPr lang="en-US" altLang="zh-CN" sz="2000" dirty="0"/>
          </a:p>
          <a:p>
            <a:pPr lvl="1"/>
            <a:r>
              <a:rPr lang="en-US" altLang="zh-CN" sz="2000" dirty="0"/>
              <a:t>ISAKMP/IKE</a:t>
            </a:r>
            <a:r>
              <a:rPr lang="zh-CN" altLang="en-US" sz="2000" dirty="0"/>
              <a:t>第二阶段，创建“数据连接”，</a:t>
            </a:r>
            <a:r>
              <a:rPr lang="en-US" altLang="zh-CN" sz="2000" dirty="0"/>
              <a:t>IPSec SA</a:t>
            </a:r>
            <a:endParaRPr lang="en-US" altLang="zh-CN" sz="2000" dirty="0"/>
          </a:p>
          <a:p>
            <a:r>
              <a:rPr lang="en-US" altLang="zh-CN" sz="2400" dirty="0"/>
              <a:t>ISAKMP/IKE</a:t>
            </a:r>
            <a:r>
              <a:rPr lang="zh-CN" altLang="en-US" sz="2400" dirty="0"/>
              <a:t>第一阶段，这一阶段的数据是明文传输的</a:t>
            </a:r>
            <a:endParaRPr lang="en-US" altLang="zh-CN" sz="2400" dirty="0"/>
          </a:p>
          <a:p>
            <a:pPr lvl="1"/>
            <a:r>
              <a:rPr lang="zh-CN" altLang="en-US" sz="2000" dirty="0"/>
              <a:t>身份认证：可选预共享密钥，证书，数字签名</a:t>
            </a:r>
            <a:endParaRPr lang="en-US" altLang="zh-CN" sz="2000" dirty="0"/>
          </a:p>
          <a:p>
            <a:pPr lvl="1"/>
            <a:r>
              <a:rPr lang="zh-CN" altLang="en-US" sz="2000" dirty="0"/>
              <a:t>交换密钥：</a:t>
            </a:r>
            <a:r>
              <a:rPr lang="en-US" altLang="zh-CN" sz="2000" dirty="0"/>
              <a:t>Diffie-</a:t>
            </a:r>
            <a:r>
              <a:rPr lang="en-US" altLang="zh-CN" sz="2000" dirty="0" err="1"/>
              <a:t>hellman</a:t>
            </a:r>
            <a:r>
              <a:rPr lang="en-US" altLang="zh-CN" sz="2000" dirty="0"/>
              <a:t> </a:t>
            </a:r>
            <a:r>
              <a:rPr lang="zh-CN" altLang="en-US" sz="2000" dirty="0"/>
              <a:t>可选不同的密钥长度</a:t>
            </a:r>
            <a:endParaRPr lang="en-US" altLang="zh-CN" sz="2000" dirty="0"/>
          </a:p>
          <a:p>
            <a:pPr lvl="1"/>
            <a:r>
              <a:rPr lang="zh-CN" altLang="en-US" sz="2000" dirty="0"/>
              <a:t>协商后续要用的加密算法：</a:t>
            </a:r>
            <a:r>
              <a:rPr lang="en-US" altLang="zh-CN" sz="2000" dirty="0"/>
              <a:t>des, 3des</a:t>
            </a:r>
            <a:endParaRPr lang="en-US" altLang="zh-CN" sz="2000" dirty="0"/>
          </a:p>
          <a:p>
            <a:pPr lvl="1"/>
            <a:r>
              <a:rPr lang="zh-CN" altLang="en-US" sz="2000" dirty="0"/>
              <a:t>协商后续要用的</a:t>
            </a:r>
            <a:r>
              <a:rPr lang="en-US" altLang="zh-CN" sz="2000" dirty="0"/>
              <a:t>HMAC</a:t>
            </a:r>
            <a:r>
              <a:rPr lang="zh-CN" altLang="en-US" sz="2000" dirty="0"/>
              <a:t>算法</a:t>
            </a:r>
            <a:r>
              <a:rPr lang="en-US" altLang="zh-CN" sz="2000" dirty="0"/>
              <a:t>: md5</a:t>
            </a:r>
            <a:r>
              <a:rPr lang="zh-CN" altLang="en-US" sz="2000" dirty="0"/>
              <a:t>，</a:t>
            </a:r>
            <a:r>
              <a:rPr lang="en-US" altLang="zh-CN" sz="2000" dirty="0"/>
              <a:t>sha1</a:t>
            </a:r>
            <a:endParaRPr lang="en-US" altLang="zh-CN" sz="2000" dirty="0"/>
          </a:p>
          <a:p>
            <a:pPr lvl="1"/>
            <a:r>
              <a:rPr lang="zh-CN" altLang="en-US" sz="2000" dirty="0"/>
              <a:t>管理连接的生存周期：这次商量好的这些参数能管多久，如</a:t>
            </a:r>
            <a:r>
              <a:rPr lang="en-US" altLang="zh-CN" sz="2000" dirty="0"/>
              <a:t>86400</a:t>
            </a:r>
            <a:r>
              <a:rPr lang="zh-CN" altLang="en-US" sz="2000" dirty="0"/>
              <a:t>秒</a:t>
            </a:r>
            <a:endParaRPr lang="en-US" altLang="zh-CN" sz="2000" dirty="0"/>
          </a:p>
          <a:p>
            <a:pPr lvl="1"/>
            <a:r>
              <a:rPr lang="zh-CN" altLang="en-US" sz="2000" dirty="0"/>
              <a:t>这些参数都商量好了，所有的参数在一起，构成</a:t>
            </a:r>
            <a:r>
              <a:rPr lang="en-US" altLang="zh-CN" sz="2000" dirty="0"/>
              <a:t>IKE SA</a:t>
            </a:r>
            <a:endParaRPr lang="en-US" altLang="zh-CN" sz="2000" dirty="0"/>
          </a:p>
          <a:p>
            <a:pPr lvl="1"/>
            <a:endParaRPr lang="en-US" altLang="zh-CN" sz="2000" dirty="0"/>
          </a:p>
          <a:p>
            <a:endParaRPr lang="en-US" altLang="zh-CN" dirty="0"/>
          </a:p>
          <a:p>
            <a:endParaRPr lang="en-US" altLang="zh-CN"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23000" t="10666" r="14833" b="24445"/>
          <a:stretch>
            <a:fillRect/>
          </a:stretch>
        </p:blipFill>
        <p:spPr>
          <a:xfrm>
            <a:off x="1843646" y="386189"/>
            <a:ext cx="10053714" cy="5902851"/>
          </a:xfrm>
          <a:prstGeom prst="rect">
            <a:avLst/>
          </a:prstGeom>
        </p:spPr>
      </p:pic>
      <p:sp>
        <p:nvSpPr>
          <p:cNvPr id="4" name="文本框 3"/>
          <p:cNvSpPr txBox="1"/>
          <p:nvPr/>
        </p:nvSpPr>
        <p:spPr>
          <a:xfrm>
            <a:off x="487680" y="1371600"/>
            <a:ext cx="1056640" cy="1815882"/>
          </a:xfrm>
          <a:prstGeom prst="rect">
            <a:avLst/>
          </a:prstGeom>
          <a:noFill/>
        </p:spPr>
        <p:txBody>
          <a:bodyPr wrap="square" rtlCol="0">
            <a:spAutoFit/>
          </a:bodyPr>
          <a:lstStyle/>
          <a:p>
            <a:r>
              <a:rPr lang="zh-CN" altLang="en-US" sz="2800" dirty="0"/>
              <a:t>鼠标右键，如图选择。</a:t>
            </a:r>
            <a:endParaRPr lang="zh-CN" altLang="en-US" sz="2800" dirty="0"/>
          </a:p>
        </p:txBody>
      </p:sp>
      <p:pic>
        <p:nvPicPr>
          <p:cNvPr id="6" name="图片 5"/>
          <p:cNvPicPr>
            <a:picLocks noChangeAspect="1"/>
          </p:cNvPicPr>
          <p:nvPr/>
        </p:nvPicPr>
        <p:blipFill>
          <a:blip r:embed="rId2"/>
          <a:stretch>
            <a:fillRect/>
          </a:stretch>
        </p:blipFill>
        <p:spPr>
          <a:xfrm>
            <a:off x="6655539" y="304800"/>
            <a:ext cx="5536461" cy="655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119312" y="57150"/>
            <a:ext cx="7953375" cy="6743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36220" y="128587"/>
            <a:ext cx="8305800" cy="6600825"/>
          </a:xfrm>
          <a:prstGeom prst="rect">
            <a:avLst/>
          </a:prstGeom>
        </p:spPr>
      </p:pic>
      <p:pic>
        <p:nvPicPr>
          <p:cNvPr id="7" name="图片 6"/>
          <p:cNvPicPr>
            <a:picLocks noChangeAspect="1"/>
          </p:cNvPicPr>
          <p:nvPr/>
        </p:nvPicPr>
        <p:blipFill>
          <a:blip r:embed="rId2"/>
          <a:stretch>
            <a:fillRect/>
          </a:stretch>
        </p:blipFill>
        <p:spPr>
          <a:xfrm>
            <a:off x="1181100" y="128587"/>
            <a:ext cx="8305800" cy="6600825"/>
          </a:xfrm>
          <a:prstGeom prst="rect">
            <a:avLst/>
          </a:prstGeom>
        </p:spPr>
      </p:pic>
      <p:pic>
        <p:nvPicPr>
          <p:cNvPr id="9" name="图片 8"/>
          <p:cNvPicPr>
            <a:picLocks noChangeAspect="1"/>
          </p:cNvPicPr>
          <p:nvPr/>
        </p:nvPicPr>
        <p:blipFill>
          <a:blip r:embed="rId3"/>
          <a:stretch>
            <a:fillRect/>
          </a:stretch>
        </p:blipFill>
        <p:spPr>
          <a:xfrm>
            <a:off x="1943100" y="128587"/>
            <a:ext cx="8305800" cy="6600825"/>
          </a:xfrm>
          <a:prstGeom prst="rect">
            <a:avLst/>
          </a:prstGeom>
        </p:spPr>
      </p:pic>
      <p:pic>
        <p:nvPicPr>
          <p:cNvPr id="11" name="图片 10"/>
          <p:cNvPicPr>
            <a:picLocks noChangeAspect="1"/>
          </p:cNvPicPr>
          <p:nvPr/>
        </p:nvPicPr>
        <p:blipFill>
          <a:blip r:embed="rId4"/>
          <a:stretch>
            <a:fillRect/>
          </a:stretch>
        </p:blipFill>
        <p:spPr>
          <a:xfrm>
            <a:off x="2705100" y="128587"/>
            <a:ext cx="8305800" cy="6600825"/>
          </a:xfrm>
          <a:prstGeom prst="rect">
            <a:avLst/>
          </a:prstGeom>
        </p:spPr>
      </p:pic>
      <p:pic>
        <p:nvPicPr>
          <p:cNvPr id="13" name="图片 12"/>
          <p:cNvPicPr>
            <a:picLocks noChangeAspect="1"/>
          </p:cNvPicPr>
          <p:nvPr/>
        </p:nvPicPr>
        <p:blipFill>
          <a:blip r:embed="rId5"/>
          <a:stretch>
            <a:fillRect/>
          </a:stretch>
        </p:blipFill>
        <p:spPr>
          <a:xfrm>
            <a:off x="3649980" y="128587"/>
            <a:ext cx="8305800" cy="6600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69631" y="0"/>
            <a:ext cx="7953375" cy="6743700"/>
          </a:xfrm>
          <a:prstGeom prst="rect">
            <a:avLst/>
          </a:prstGeom>
        </p:spPr>
      </p:pic>
      <p:sp>
        <p:nvSpPr>
          <p:cNvPr id="6" name="文本框 5"/>
          <p:cNvSpPr txBox="1"/>
          <p:nvPr/>
        </p:nvSpPr>
        <p:spPr>
          <a:xfrm>
            <a:off x="9306560" y="1493520"/>
            <a:ext cx="1788160" cy="3108543"/>
          </a:xfrm>
          <a:prstGeom prst="rect">
            <a:avLst/>
          </a:prstGeom>
          <a:noFill/>
        </p:spPr>
        <p:txBody>
          <a:bodyPr wrap="square" rtlCol="0">
            <a:spAutoFit/>
          </a:bodyPr>
          <a:lstStyle/>
          <a:p>
            <a:r>
              <a:rPr lang="zh-CN" altLang="en-US" sz="2800" dirty="0"/>
              <a:t>一个</a:t>
            </a:r>
            <a:r>
              <a:rPr lang="en-US" altLang="zh-CN" sz="2800" dirty="0"/>
              <a:t>ACL</a:t>
            </a:r>
            <a:r>
              <a:rPr lang="zh-CN" altLang="en-US" sz="2800" dirty="0"/>
              <a:t>里可以添加多条规则。再添一条，</a:t>
            </a:r>
            <a:r>
              <a:rPr lang="en-US" altLang="zh-CN" sz="2800" dirty="0"/>
              <a:t>443</a:t>
            </a:r>
            <a:r>
              <a:rPr lang="zh-CN" altLang="en-US" sz="2800" dirty="0"/>
              <a:t>端口也不放过</a:t>
            </a:r>
            <a:endParaRPr lang="zh-CN" altLang="en-US" sz="2800" dirty="0"/>
          </a:p>
        </p:txBody>
      </p:sp>
      <p:pic>
        <p:nvPicPr>
          <p:cNvPr id="8" name="图片 7"/>
          <p:cNvPicPr>
            <a:picLocks noChangeAspect="1"/>
          </p:cNvPicPr>
          <p:nvPr/>
        </p:nvPicPr>
        <p:blipFill>
          <a:blip r:embed="rId2"/>
          <a:stretch>
            <a:fillRect/>
          </a:stretch>
        </p:blipFill>
        <p:spPr>
          <a:xfrm>
            <a:off x="3054032" y="57150"/>
            <a:ext cx="7953375" cy="6743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96912" y="57150"/>
            <a:ext cx="7953375" cy="6743700"/>
          </a:xfrm>
          <a:prstGeom prst="rect">
            <a:avLst/>
          </a:prstGeom>
        </p:spPr>
      </p:pic>
      <p:sp>
        <p:nvSpPr>
          <p:cNvPr id="6" name="文本框 5"/>
          <p:cNvSpPr txBox="1"/>
          <p:nvPr/>
        </p:nvSpPr>
        <p:spPr>
          <a:xfrm>
            <a:off x="9174480" y="2611120"/>
            <a:ext cx="2320608" cy="646331"/>
          </a:xfrm>
          <a:prstGeom prst="rect">
            <a:avLst/>
          </a:prstGeom>
          <a:noFill/>
        </p:spPr>
        <p:txBody>
          <a:bodyPr wrap="square" rtlCol="0">
            <a:spAutoFit/>
          </a:bodyPr>
          <a:lstStyle/>
          <a:p>
            <a:r>
              <a:rPr lang="zh-CN" altLang="en-US" dirty="0"/>
              <a:t>再添加一个</a:t>
            </a:r>
            <a:r>
              <a:rPr lang="en-US" altLang="zh-CN" dirty="0"/>
              <a:t>ACL</a:t>
            </a:r>
            <a:r>
              <a:rPr lang="zh-CN" altLang="en-US" dirty="0"/>
              <a:t>，里面放一条规则。</a:t>
            </a:r>
            <a:endParaRPr lang="zh-CN" altLang="en-US" dirty="0"/>
          </a:p>
        </p:txBody>
      </p:sp>
      <p:pic>
        <p:nvPicPr>
          <p:cNvPr id="8" name="图片 7"/>
          <p:cNvPicPr>
            <a:picLocks noChangeAspect="1"/>
          </p:cNvPicPr>
          <p:nvPr/>
        </p:nvPicPr>
        <p:blipFill>
          <a:blip r:embed="rId2"/>
          <a:stretch>
            <a:fillRect/>
          </a:stretch>
        </p:blipFill>
        <p:spPr>
          <a:xfrm>
            <a:off x="5753301" y="0"/>
            <a:ext cx="5793971"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53440" y="0"/>
            <a:ext cx="5793971" cy="6858000"/>
          </a:xfrm>
          <a:prstGeom prst="rect">
            <a:avLst/>
          </a:prstGeom>
        </p:spPr>
      </p:pic>
      <p:sp>
        <p:nvSpPr>
          <p:cNvPr id="6" name="文本框 5"/>
          <p:cNvSpPr txBox="1"/>
          <p:nvPr/>
        </p:nvSpPr>
        <p:spPr>
          <a:xfrm>
            <a:off x="7101840" y="1097280"/>
            <a:ext cx="4236720" cy="2246769"/>
          </a:xfrm>
          <a:prstGeom prst="rect">
            <a:avLst/>
          </a:prstGeom>
          <a:noFill/>
        </p:spPr>
        <p:txBody>
          <a:bodyPr wrap="square" rtlCol="0">
            <a:spAutoFit/>
          </a:bodyPr>
          <a:lstStyle/>
          <a:p>
            <a:r>
              <a:rPr lang="zh-CN" altLang="en-US" sz="2800" dirty="0"/>
              <a:t>筛选器操作对标</a:t>
            </a:r>
            <a:r>
              <a:rPr lang="en-US" altLang="zh-CN" sz="2800" dirty="0" err="1"/>
              <a:t>transformset</a:t>
            </a:r>
            <a:r>
              <a:rPr lang="zh-CN" altLang="en-US" sz="2800" dirty="0"/>
              <a:t>，可以有多个筛选器操作，但是一个筛选器操作里只能指定一套</a:t>
            </a:r>
            <a:r>
              <a:rPr lang="en-US" altLang="zh-CN" sz="2800" dirty="0"/>
              <a:t>ESP</a:t>
            </a:r>
            <a:r>
              <a:rPr lang="zh-CN" altLang="en-US" sz="2800" dirty="0"/>
              <a:t>和</a:t>
            </a:r>
            <a:r>
              <a:rPr lang="en-US" altLang="zh-CN" sz="2800" dirty="0"/>
              <a:t>AH</a:t>
            </a:r>
            <a:r>
              <a:rPr lang="zh-CN" altLang="en-US" sz="2800" dirty="0"/>
              <a:t>。</a:t>
            </a:r>
            <a:endParaRPr lang="zh-CN" alt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47980" y="128587"/>
            <a:ext cx="8305800" cy="6600825"/>
          </a:xfrm>
          <a:prstGeom prst="rect">
            <a:avLst/>
          </a:prstGeom>
        </p:spPr>
      </p:pic>
      <p:pic>
        <p:nvPicPr>
          <p:cNvPr id="5" name="图片 4"/>
          <p:cNvPicPr>
            <a:picLocks noChangeAspect="1"/>
          </p:cNvPicPr>
          <p:nvPr/>
        </p:nvPicPr>
        <p:blipFill>
          <a:blip r:embed="rId2"/>
          <a:stretch>
            <a:fillRect/>
          </a:stretch>
        </p:blipFill>
        <p:spPr>
          <a:xfrm>
            <a:off x="1638300" y="128587"/>
            <a:ext cx="8305800" cy="6600825"/>
          </a:xfrm>
          <a:prstGeom prst="rect">
            <a:avLst/>
          </a:prstGeom>
        </p:spPr>
      </p:pic>
      <p:pic>
        <p:nvPicPr>
          <p:cNvPr id="7" name="图片 6"/>
          <p:cNvPicPr>
            <a:picLocks noChangeAspect="1"/>
          </p:cNvPicPr>
          <p:nvPr/>
        </p:nvPicPr>
        <p:blipFill>
          <a:blip r:embed="rId3"/>
          <a:stretch>
            <a:fillRect/>
          </a:stretch>
        </p:blipFill>
        <p:spPr>
          <a:xfrm>
            <a:off x="2501900" y="128587"/>
            <a:ext cx="8305800" cy="6600825"/>
          </a:xfrm>
          <a:prstGeom prst="rect">
            <a:avLst/>
          </a:prstGeom>
        </p:spPr>
      </p:pic>
      <p:pic>
        <p:nvPicPr>
          <p:cNvPr id="9" name="图片 8"/>
          <p:cNvPicPr>
            <a:picLocks noChangeAspect="1"/>
          </p:cNvPicPr>
          <p:nvPr/>
        </p:nvPicPr>
        <p:blipFill>
          <a:blip r:embed="rId4"/>
          <a:stretch>
            <a:fillRect/>
          </a:stretch>
        </p:blipFill>
        <p:spPr>
          <a:xfrm>
            <a:off x="3365500" y="128587"/>
            <a:ext cx="8305800" cy="6600825"/>
          </a:xfrm>
          <a:prstGeom prst="rect">
            <a:avLst/>
          </a:prstGeom>
        </p:spPr>
      </p:pic>
      <p:pic>
        <p:nvPicPr>
          <p:cNvPr id="11" name="图片 10"/>
          <p:cNvPicPr>
            <a:picLocks noChangeAspect="1"/>
          </p:cNvPicPr>
          <p:nvPr/>
        </p:nvPicPr>
        <p:blipFill>
          <a:blip r:embed="rId5"/>
          <a:stretch>
            <a:fillRect/>
          </a:stretch>
        </p:blipFill>
        <p:spPr>
          <a:xfrm>
            <a:off x="5831840" y="42862"/>
            <a:ext cx="6324600" cy="6686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1494" y="0"/>
            <a:ext cx="5793971" cy="6858000"/>
          </a:xfrm>
          <a:prstGeom prst="rect">
            <a:avLst/>
          </a:prstGeom>
        </p:spPr>
      </p:pic>
      <p:pic>
        <p:nvPicPr>
          <p:cNvPr id="5" name="图片 4"/>
          <p:cNvPicPr>
            <a:picLocks noChangeAspect="1"/>
          </p:cNvPicPr>
          <p:nvPr/>
        </p:nvPicPr>
        <p:blipFill>
          <a:blip r:embed="rId2"/>
          <a:stretch>
            <a:fillRect/>
          </a:stretch>
        </p:blipFill>
        <p:spPr>
          <a:xfrm>
            <a:off x="1079500" y="128587"/>
            <a:ext cx="8305800" cy="6600825"/>
          </a:xfrm>
          <a:prstGeom prst="rect">
            <a:avLst/>
          </a:prstGeom>
        </p:spPr>
      </p:pic>
      <p:pic>
        <p:nvPicPr>
          <p:cNvPr id="7" name="图片 6"/>
          <p:cNvPicPr>
            <a:picLocks noChangeAspect="1"/>
          </p:cNvPicPr>
          <p:nvPr/>
        </p:nvPicPr>
        <p:blipFill>
          <a:blip r:embed="rId3"/>
          <a:stretch>
            <a:fillRect/>
          </a:stretch>
        </p:blipFill>
        <p:spPr>
          <a:xfrm>
            <a:off x="2451100" y="192881"/>
            <a:ext cx="8305800" cy="6600825"/>
          </a:xfrm>
          <a:prstGeom prst="rect">
            <a:avLst/>
          </a:prstGeom>
        </p:spPr>
      </p:pic>
      <p:pic>
        <p:nvPicPr>
          <p:cNvPr id="9" name="图片 8"/>
          <p:cNvPicPr>
            <a:picLocks noChangeAspect="1"/>
          </p:cNvPicPr>
          <p:nvPr/>
        </p:nvPicPr>
        <p:blipFill>
          <a:blip r:embed="rId4"/>
          <a:stretch>
            <a:fillRect/>
          </a:stretch>
        </p:blipFill>
        <p:spPr>
          <a:xfrm>
            <a:off x="5860935" y="64294"/>
            <a:ext cx="5793971"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23750" t="12000" r="15250" b="10814"/>
          <a:stretch>
            <a:fillRect/>
          </a:stretch>
        </p:blipFill>
        <p:spPr>
          <a:xfrm>
            <a:off x="467360" y="530123"/>
            <a:ext cx="8605520" cy="6124967"/>
          </a:xfrm>
          <a:prstGeom prst="rect">
            <a:avLst/>
          </a:prstGeom>
        </p:spPr>
      </p:pic>
      <p:sp>
        <p:nvSpPr>
          <p:cNvPr id="4" name="文本框 3"/>
          <p:cNvSpPr txBox="1"/>
          <p:nvPr/>
        </p:nvSpPr>
        <p:spPr>
          <a:xfrm>
            <a:off x="9458960" y="1849120"/>
            <a:ext cx="1971040" cy="646331"/>
          </a:xfrm>
          <a:prstGeom prst="rect">
            <a:avLst/>
          </a:prstGeom>
          <a:noFill/>
        </p:spPr>
        <p:txBody>
          <a:bodyPr wrap="square" rtlCol="0">
            <a:spAutoFit/>
          </a:bodyPr>
          <a:lstStyle/>
          <a:p>
            <a:r>
              <a:rPr lang="zh-CN" altLang="en-US" dirty="0"/>
              <a:t>创建</a:t>
            </a:r>
            <a:r>
              <a:rPr lang="en-US" altLang="zh-CN" dirty="0"/>
              <a:t>IP</a:t>
            </a:r>
            <a:r>
              <a:rPr lang="zh-CN" altLang="en-US" dirty="0"/>
              <a:t>安全策略，对标</a:t>
            </a:r>
            <a:r>
              <a:rPr lang="en-US" altLang="zh-CN" dirty="0"/>
              <a:t>crypto map</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8950" y="0"/>
            <a:ext cx="8103220" cy="6858000"/>
          </a:xfrm>
          <a:prstGeom prst="rect">
            <a:avLst/>
          </a:prstGeom>
        </p:spPr>
      </p:pic>
      <p:pic>
        <p:nvPicPr>
          <p:cNvPr id="5" name="图片 4"/>
          <p:cNvPicPr>
            <a:picLocks noChangeAspect="1"/>
          </p:cNvPicPr>
          <p:nvPr/>
        </p:nvPicPr>
        <p:blipFill>
          <a:blip r:embed="rId2"/>
          <a:stretch>
            <a:fillRect/>
          </a:stretch>
        </p:blipFill>
        <p:spPr>
          <a:xfrm>
            <a:off x="2873894" y="0"/>
            <a:ext cx="5793971" cy="6858000"/>
          </a:xfrm>
          <a:prstGeom prst="rect">
            <a:avLst/>
          </a:prstGeom>
        </p:spPr>
      </p:pic>
      <p:pic>
        <p:nvPicPr>
          <p:cNvPr id="7" name="图片 6"/>
          <p:cNvPicPr>
            <a:picLocks noChangeAspect="1"/>
          </p:cNvPicPr>
          <p:nvPr/>
        </p:nvPicPr>
        <p:blipFill>
          <a:blip r:embed="rId3"/>
          <a:stretch>
            <a:fillRect/>
          </a:stretch>
        </p:blipFill>
        <p:spPr>
          <a:xfrm>
            <a:off x="3920664" y="0"/>
            <a:ext cx="8271336"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80720"/>
            <a:ext cx="10515600" cy="5496243"/>
          </a:xfrm>
        </p:spPr>
        <p:txBody>
          <a:bodyPr>
            <a:normAutofit/>
          </a:bodyPr>
          <a:lstStyle/>
          <a:p>
            <a:r>
              <a:rPr lang="en-US" altLang="zh-CN" sz="2400" dirty="0"/>
              <a:t>ISAKMP/IKE</a:t>
            </a:r>
            <a:r>
              <a:rPr lang="zh-CN" altLang="en-US" sz="2400" dirty="0"/>
              <a:t>第二阶段，这一阶段的数据是密文传输的，用第一阶段商量好的密钥和算法来加密数据。这一阶段需要协商的内容有</a:t>
            </a:r>
            <a:r>
              <a:rPr lang="en-US" altLang="zh-CN" sz="2400" dirty="0"/>
              <a:t>:</a:t>
            </a:r>
            <a:endParaRPr lang="en-US" altLang="zh-CN" sz="2400" dirty="0"/>
          </a:p>
          <a:p>
            <a:pPr lvl="1"/>
            <a:r>
              <a:rPr lang="zh-CN" altLang="en-US" dirty="0"/>
              <a:t>定义需要被保护的流量（</a:t>
            </a:r>
            <a:r>
              <a:rPr lang="en-US" altLang="zh-CN" dirty="0"/>
              <a:t>crypto ACL</a:t>
            </a:r>
            <a:r>
              <a:rPr lang="zh-CN" altLang="en-US" dirty="0"/>
              <a:t>）：</a:t>
            </a:r>
            <a:r>
              <a:rPr lang="en-US" altLang="zh-CN" dirty="0"/>
              <a:t>acl1, acl2, acl3</a:t>
            </a:r>
            <a:endParaRPr lang="en-US" altLang="zh-CN" dirty="0"/>
          </a:p>
          <a:p>
            <a:pPr lvl="1">
              <a:spcAft>
                <a:spcPct val="20000"/>
              </a:spcAft>
            </a:pPr>
            <a:r>
              <a:rPr lang="zh-CN" altLang="en-US" dirty="0"/>
              <a:t>定义可以提供的保护都有哪些（</a:t>
            </a:r>
            <a:r>
              <a:rPr lang="en-US" altLang="zh-CN" dirty="0"/>
              <a:t>transform set</a:t>
            </a:r>
            <a:r>
              <a:rPr lang="zh-CN" altLang="en-US" dirty="0"/>
              <a:t>）：</a:t>
            </a:r>
            <a:r>
              <a:rPr lang="en-US" altLang="zh-CN" dirty="0" err="1"/>
              <a:t>esp</a:t>
            </a:r>
            <a:r>
              <a:rPr lang="zh-CN" altLang="en-US" dirty="0"/>
              <a:t>和</a:t>
            </a:r>
            <a:r>
              <a:rPr lang="en-US" altLang="zh-CN" dirty="0"/>
              <a:t>ah</a:t>
            </a:r>
            <a:r>
              <a:rPr lang="zh-CN" altLang="en-US" dirty="0"/>
              <a:t>的组合及算法选择</a:t>
            </a:r>
            <a:r>
              <a:rPr lang="en-US" altLang="zh-CN" dirty="0"/>
              <a:t>(</a:t>
            </a:r>
            <a:r>
              <a:rPr lang="zh-CN" altLang="en-US" dirty="0"/>
              <a:t>如：组合</a:t>
            </a:r>
            <a:r>
              <a:rPr lang="en-US" altLang="zh-CN" dirty="0"/>
              <a:t>1</a:t>
            </a:r>
            <a:r>
              <a:rPr lang="zh-CN" altLang="en-US" dirty="0"/>
              <a:t>：</a:t>
            </a:r>
            <a:r>
              <a:rPr lang="en-US" altLang="zh-CN" dirty="0"/>
              <a:t>ah-md5, </a:t>
            </a:r>
            <a:r>
              <a:rPr lang="en-US" altLang="zh-CN" dirty="0" err="1"/>
              <a:t>esp</a:t>
            </a:r>
            <a:r>
              <a:rPr lang="en-US" altLang="zh-CN" dirty="0"/>
              <a:t>-null  </a:t>
            </a:r>
            <a:r>
              <a:rPr lang="zh-CN" altLang="en-US" dirty="0"/>
              <a:t>组合</a:t>
            </a:r>
            <a:r>
              <a:rPr lang="en-US" altLang="zh-CN" dirty="0"/>
              <a:t>2</a:t>
            </a:r>
            <a:r>
              <a:rPr lang="zh-CN" altLang="en-US" dirty="0"/>
              <a:t>：</a:t>
            </a:r>
            <a:r>
              <a:rPr lang="en-US" altLang="zh-CN" dirty="0"/>
              <a:t>ah-sha, </a:t>
            </a:r>
            <a:r>
              <a:rPr lang="en-US" altLang="zh-CN" dirty="0" err="1"/>
              <a:t>esp</a:t>
            </a:r>
            <a:r>
              <a:rPr lang="en-US" altLang="zh-CN" dirty="0"/>
              <a:t>-des ).</a:t>
            </a:r>
            <a:r>
              <a:rPr lang="zh-CN" altLang="en-US" dirty="0"/>
              <a:t> </a:t>
            </a:r>
            <a:endParaRPr lang="en-US" altLang="zh-CN" dirty="0"/>
          </a:p>
          <a:p>
            <a:pPr lvl="1">
              <a:spcAft>
                <a:spcPct val="20000"/>
              </a:spcAft>
            </a:pPr>
            <a:r>
              <a:rPr lang="zh-CN" altLang="en-US" dirty="0"/>
              <a:t>定义什么样的流量需要如何保护，这些流量发给谁（</a:t>
            </a:r>
            <a:r>
              <a:rPr lang="en-US" altLang="zh-CN" dirty="0"/>
              <a:t>Crypto Map</a:t>
            </a:r>
            <a:r>
              <a:rPr lang="zh-CN" altLang="en-US" dirty="0"/>
              <a:t>）：把需要保护的流量和该流量需要如何保护匹配起来，如</a:t>
            </a:r>
            <a:r>
              <a:rPr lang="en-US" altLang="zh-CN" dirty="0"/>
              <a:t>acl1</a:t>
            </a:r>
            <a:r>
              <a:rPr lang="zh-CN" altLang="en-US" dirty="0"/>
              <a:t>的流量不怕看，只怕被篡改，就可以用组合</a:t>
            </a:r>
            <a:r>
              <a:rPr lang="en-US" altLang="zh-CN" dirty="0"/>
              <a:t>1</a:t>
            </a:r>
            <a:r>
              <a:rPr lang="zh-CN" altLang="en-US" dirty="0"/>
              <a:t>的方式来保护（</a:t>
            </a:r>
            <a:r>
              <a:rPr lang="en-US" altLang="zh-CN" dirty="0"/>
              <a:t>acl1</a:t>
            </a:r>
            <a:r>
              <a:rPr lang="zh-CN" altLang="en-US" dirty="0"/>
              <a:t>，组合</a:t>
            </a:r>
            <a:r>
              <a:rPr lang="en-US" altLang="zh-CN" dirty="0"/>
              <a:t>1</a:t>
            </a:r>
            <a:r>
              <a:rPr lang="zh-CN" altLang="en-US" dirty="0"/>
              <a:t>），如</a:t>
            </a:r>
            <a:r>
              <a:rPr lang="en-US" altLang="zh-CN" dirty="0"/>
              <a:t>acl3</a:t>
            </a:r>
            <a:r>
              <a:rPr lang="zh-CN" altLang="en-US" dirty="0"/>
              <a:t>的流量又怕被看又怕被改，就可以用组合</a:t>
            </a:r>
            <a:r>
              <a:rPr lang="en-US" altLang="zh-CN" dirty="0"/>
              <a:t>3</a:t>
            </a:r>
            <a:r>
              <a:rPr lang="zh-CN" altLang="en-US" dirty="0"/>
              <a:t>的方式来保护（</a:t>
            </a:r>
            <a:r>
              <a:rPr lang="en-US" altLang="zh-CN" dirty="0"/>
              <a:t>acl3</a:t>
            </a:r>
            <a:r>
              <a:rPr lang="zh-CN" altLang="en-US" dirty="0"/>
              <a:t>，组合</a:t>
            </a:r>
            <a:r>
              <a:rPr lang="en-US" altLang="zh-CN" dirty="0"/>
              <a:t>3</a:t>
            </a:r>
            <a:r>
              <a:rPr lang="zh-CN" altLang="en-US" dirty="0"/>
              <a:t>）。</a:t>
            </a:r>
            <a:r>
              <a:rPr lang="en-US" altLang="zh-CN" dirty="0"/>
              <a:t> Crypto Map</a:t>
            </a:r>
            <a:r>
              <a:rPr lang="zh-CN" altLang="en-US" dirty="0"/>
              <a:t>就是把流量和保护方法搭配起来。</a:t>
            </a:r>
            <a:endParaRPr lang="en-US" altLang="zh-CN" dirty="0"/>
          </a:p>
          <a:p>
            <a:pPr lvl="1"/>
            <a:r>
              <a:rPr lang="zh-CN" altLang="en-US" dirty="0"/>
              <a:t>协商有可能不成功。但是如果协商成功以后，当需要被保护的流量发生时，就按照协商好的</a:t>
            </a:r>
            <a:r>
              <a:rPr lang="en-US" altLang="zh-CN" dirty="0"/>
              <a:t>IPSec SA</a:t>
            </a:r>
            <a:r>
              <a:rPr lang="zh-CN" altLang="en-US" dirty="0"/>
              <a:t>保护这些数据，将他们用</a:t>
            </a:r>
            <a:r>
              <a:rPr lang="en-US" altLang="zh-CN" dirty="0"/>
              <a:t>AH</a:t>
            </a:r>
            <a:r>
              <a:rPr lang="zh-CN" altLang="en-US" dirty="0"/>
              <a:t>和</a:t>
            </a:r>
            <a:r>
              <a:rPr lang="en-US" altLang="zh-CN" dirty="0"/>
              <a:t>ESP</a:t>
            </a:r>
            <a:r>
              <a:rPr lang="zh-CN" altLang="en-US" dirty="0"/>
              <a:t>协议封装后传输。</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2652" y="0"/>
            <a:ext cx="8271336" cy="6858000"/>
          </a:xfrm>
          <a:prstGeom prst="rect">
            <a:avLst/>
          </a:prstGeom>
        </p:spPr>
      </p:pic>
      <p:pic>
        <p:nvPicPr>
          <p:cNvPr id="5" name="图片 4"/>
          <p:cNvPicPr>
            <a:picLocks noChangeAspect="1"/>
          </p:cNvPicPr>
          <p:nvPr/>
        </p:nvPicPr>
        <p:blipFill>
          <a:blip r:embed="rId2"/>
          <a:stretch>
            <a:fillRect/>
          </a:stretch>
        </p:blipFill>
        <p:spPr>
          <a:xfrm>
            <a:off x="1960332" y="0"/>
            <a:ext cx="8271336" cy="6858000"/>
          </a:xfrm>
          <a:prstGeom prst="rect">
            <a:avLst/>
          </a:prstGeom>
        </p:spPr>
      </p:pic>
      <p:pic>
        <p:nvPicPr>
          <p:cNvPr id="7" name="图片 6"/>
          <p:cNvPicPr>
            <a:picLocks noChangeAspect="1"/>
          </p:cNvPicPr>
          <p:nvPr/>
        </p:nvPicPr>
        <p:blipFill>
          <a:blip r:embed="rId3"/>
          <a:stretch>
            <a:fillRect/>
          </a:stretch>
        </p:blipFill>
        <p:spPr>
          <a:xfrm>
            <a:off x="3240492" y="0"/>
            <a:ext cx="8271336" cy="6858000"/>
          </a:xfrm>
          <a:prstGeom prst="rect">
            <a:avLst/>
          </a:prstGeom>
        </p:spPr>
      </p:pic>
      <p:pic>
        <p:nvPicPr>
          <p:cNvPr id="11" name="图片 10"/>
          <p:cNvPicPr>
            <a:picLocks noChangeAspect="1"/>
          </p:cNvPicPr>
          <p:nvPr/>
        </p:nvPicPr>
        <p:blipFill>
          <a:blip r:embed="rId4"/>
          <a:stretch>
            <a:fillRect/>
          </a:stretch>
        </p:blipFill>
        <p:spPr>
          <a:xfrm>
            <a:off x="3920664" y="0"/>
            <a:ext cx="8271336"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2577" y="0"/>
            <a:ext cx="9538045"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20666" t="12000" r="18167" b="9037"/>
          <a:stretch>
            <a:fillRect/>
          </a:stretch>
        </p:blipFill>
        <p:spPr>
          <a:xfrm>
            <a:off x="579120" y="504650"/>
            <a:ext cx="8595360" cy="6241590"/>
          </a:xfrm>
          <a:prstGeom prst="rect">
            <a:avLst/>
          </a:prstGeom>
        </p:spPr>
      </p:pic>
      <p:pic>
        <p:nvPicPr>
          <p:cNvPr id="5" name="图片 4"/>
          <p:cNvPicPr>
            <a:picLocks noChangeAspect="1"/>
          </p:cNvPicPr>
          <p:nvPr/>
        </p:nvPicPr>
        <p:blipFill>
          <a:blip r:embed="rId2"/>
          <a:stretch>
            <a:fillRect/>
          </a:stretch>
        </p:blipFill>
        <p:spPr>
          <a:xfrm>
            <a:off x="2342977" y="111760"/>
            <a:ext cx="9538045" cy="6858000"/>
          </a:xfrm>
          <a:prstGeom prst="rect">
            <a:avLst/>
          </a:prstGeom>
        </p:spPr>
      </p:pic>
      <p:pic>
        <p:nvPicPr>
          <p:cNvPr id="7" name="图片 6"/>
          <p:cNvPicPr>
            <a:picLocks noChangeAspect="1"/>
          </p:cNvPicPr>
          <p:nvPr/>
        </p:nvPicPr>
        <p:blipFill>
          <a:blip r:embed="rId3"/>
          <a:stretch>
            <a:fillRect/>
          </a:stretch>
        </p:blipFill>
        <p:spPr>
          <a:xfrm>
            <a:off x="1476668" y="0"/>
            <a:ext cx="10620424"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9538045" cy="6858000"/>
          </a:xfrm>
          <a:prstGeom prst="rect">
            <a:avLst/>
          </a:prstGeom>
        </p:spPr>
      </p:pic>
      <p:pic>
        <p:nvPicPr>
          <p:cNvPr id="7" name="图片 6"/>
          <p:cNvPicPr>
            <a:picLocks noChangeAspect="1"/>
          </p:cNvPicPr>
          <p:nvPr/>
        </p:nvPicPr>
        <p:blipFill>
          <a:blip r:embed="rId2"/>
          <a:stretch>
            <a:fillRect/>
          </a:stretch>
        </p:blipFill>
        <p:spPr>
          <a:xfrm>
            <a:off x="1052657" y="0"/>
            <a:ext cx="9538045" cy="6858000"/>
          </a:xfrm>
          <a:prstGeom prst="rect">
            <a:avLst/>
          </a:prstGeom>
        </p:spPr>
      </p:pic>
      <p:sp>
        <p:nvSpPr>
          <p:cNvPr id="8" name="文本框 7"/>
          <p:cNvSpPr txBox="1"/>
          <p:nvPr/>
        </p:nvSpPr>
        <p:spPr>
          <a:xfrm>
            <a:off x="10861040" y="1239520"/>
            <a:ext cx="1137920" cy="2677656"/>
          </a:xfrm>
          <a:prstGeom prst="rect">
            <a:avLst/>
          </a:prstGeom>
          <a:noFill/>
        </p:spPr>
        <p:txBody>
          <a:bodyPr wrap="square" rtlCol="0">
            <a:spAutoFit/>
          </a:bodyPr>
          <a:lstStyle/>
          <a:p>
            <a:r>
              <a:rPr lang="zh-CN" altLang="en-US" sz="2800" dirty="0"/>
              <a:t>只能指派一个</a:t>
            </a:r>
            <a:r>
              <a:rPr lang="en-US" altLang="zh-CN" sz="2800" dirty="0"/>
              <a:t>IP</a:t>
            </a:r>
            <a:r>
              <a:rPr lang="zh-CN" altLang="en-US" sz="2800" dirty="0"/>
              <a:t>安全策略</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6880" y="1391920"/>
            <a:ext cx="7884160" cy="3258328"/>
          </a:xfrm>
          <a:prstGeom prst="rect">
            <a:avLst/>
          </a:prstGeom>
          <a:noFill/>
        </p:spPr>
        <p:txBody>
          <a:bodyPr wrap="square" rtlCol="0">
            <a:spAutoFit/>
          </a:bodyPr>
          <a:lstStyle/>
          <a:p>
            <a:pPr>
              <a:lnSpc>
                <a:spcPct val="150000"/>
              </a:lnSpc>
            </a:pPr>
            <a:r>
              <a:rPr lang="zh-CN" altLang="en-US" sz="2800" dirty="0"/>
              <a:t>实验要求：安装</a:t>
            </a:r>
            <a:r>
              <a:rPr lang="en-US" altLang="zh-CN" sz="2800" dirty="0" err="1"/>
              <a:t>Vmware</a:t>
            </a:r>
            <a:r>
              <a:rPr lang="zh-CN" altLang="en-US" sz="2800" dirty="0"/>
              <a:t>虚拟机，在虚拟机上安装一个</a:t>
            </a:r>
            <a:r>
              <a:rPr lang="en-US" altLang="zh-CN" sz="2800" dirty="0"/>
              <a:t>windows</a:t>
            </a:r>
            <a:r>
              <a:rPr lang="zh-CN" altLang="en-US" sz="2800" dirty="0"/>
              <a:t>操作系统。在物理机和虚拟机上分别配置以对方为端点的传输模式。</a:t>
            </a:r>
            <a:endParaRPr lang="en-US" altLang="zh-CN" sz="2800" dirty="0"/>
          </a:p>
          <a:p>
            <a:pPr>
              <a:lnSpc>
                <a:spcPct val="150000"/>
              </a:lnSpc>
            </a:pPr>
            <a:r>
              <a:rPr lang="zh-CN" altLang="en-US" sz="2800" dirty="0"/>
              <a:t>在物理机上启用</a:t>
            </a:r>
            <a:r>
              <a:rPr lang="en-US" altLang="zh-CN" sz="2800" dirty="0" err="1"/>
              <a:t>wireshark</a:t>
            </a:r>
            <a:r>
              <a:rPr lang="zh-CN" altLang="en-US" sz="2800" dirty="0"/>
              <a:t>抓包，然后与虚拟机通讯，观察抓取到的</a:t>
            </a:r>
            <a:r>
              <a:rPr lang="en-US" altLang="zh-CN" sz="2800" dirty="0" err="1"/>
              <a:t>Ipsec</a:t>
            </a:r>
            <a:r>
              <a:rPr lang="zh-CN" altLang="en-US" sz="2800" dirty="0"/>
              <a:t>协议包。</a:t>
            </a:r>
            <a:endParaRPr lang="zh-CN"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300" y="1079818"/>
            <a:ext cx="10287000" cy="4352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6"/>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stretch>
            <a:fillRect/>
          </a:stretch>
        </p:blipFill>
        <p:spPr>
          <a:xfrm>
            <a:off x="347027" y="409575"/>
            <a:ext cx="8734425" cy="6038850"/>
          </a:xfrm>
          <a:prstGeom prst="rect">
            <a:avLst/>
          </a:prstGeom>
        </p:spPr>
      </p:pic>
      <p:pic>
        <p:nvPicPr>
          <p:cNvPr id="6" name="图片 5"/>
          <p:cNvPicPr>
            <a:picLocks noChangeAspect="1"/>
          </p:cNvPicPr>
          <p:nvPr/>
        </p:nvPicPr>
        <p:blipFill>
          <a:blip r:embed="rId2"/>
          <a:stretch>
            <a:fillRect/>
          </a:stretch>
        </p:blipFill>
        <p:spPr>
          <a:xfrm>
            <a:off x="3778880" y="0"/>
            <a:ext cx="831215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配置</a:t>
            </a:r>
            <a:endParaRPr lang="zh-CN" altLang="en-US" dirty="0"/>
          </a:p>
        </p:txBody>
      </p:sp>
      <p:sp>
        <p:nvSpPr>
          <p:cNvPr id="3" name="内容占位符 2"/>
          <p:cNvSpPr>
            <a:spLocks noGrp="1"/>
          </p:cNvSpPr>
          <p:nvPr>
            <p:ph idx="1"/>
          </p:nvPr>
        </p:nvSpPr>
        <p:spPr/>
        <p:txBody>
          <a:bodyPr/>
          <a:lstStyle/>
          <a:p>
            <a:pPr marL="0" indent="0" algn="just">
              <a:lnSpc>
                <a:spcPct val="150000"/>
              </a:lnSpc>
              <a:buNone/>
            </a:pPr>
            <a:r>
              <a:rPr lang="zh-CN" altLang="zh-CN" sz="2400" b="1" kern="100" dirty="0">
                <a:effectLst/>
                <a:latin typeface="Times New Roman" panose="02020603050405020304" pitchFamily="18" charset="0"/>
                <a:ea typeface="宋体" pitchFamily="2" charset="-122"/>
              </a:rPr>
              <a:t>实验目的：</a:t>
            </a:r>
            <a:endParaRPr lang="zh-CN" altLang="zh-CN" sz="2400" kern="100" dirty="0">
              <a:effectLst/>
              <a:latin typeface="Times New Roman" panose="02020603050405020304" pitchFamily="18" charset="0"/>
              <a:ea typeface="宋体"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itchFamily="2" charset="-122"/>
              </a:rPr>
              <a:t>1</a:t>
            </a:r>
            <a:r>
              <a:rPr lang="zh-CN" altLang="zh-CN" sz="2400" b="1" kern="100" dirty="0">
                <a:solidFill>
                  <a:srgbClr val="000000"/>
                </a:solidFill>
                <a:effectLst/>
                <a:latin typeface="Times New Roman" panose="02020603050405020304" pitchFamily="18" charset="0"/>
                <a:ea typeface="宋体" pitchFamily="2" charset="-122"/>
              </a:rPr>
              <a:t>、深入理解公钥基础设施</a:t>
            </a:r>
            <a:r>
              <a:rPr lang="en-US" altLang="zh-CN" sz="2400" b="1" kern="100" dirty="0">
                <a:solidFill>
                  <a:srgbClr val="000000"/>
                </a:solidFill>
                <a:effectLst/>
                <a:latin typeface="Times New Roman" panose="02020603050405020304" pitchFamily="18" charset="0"/>
                <a:ea typeface="宋体" pitchFamily="2" charset="-122"/>
              </a:rPr>
              <a:t>PKI</a:t>
            </a:r>
            <a:r>
              <a:rPr lang="zh-CN" altLang="zh-CN" sz="2400" b="1" kern="100" dirty="0">
                <a:solidFill>
                  <a:srgbClr val="000000"/>
                </a:solidFill>
                <a:effectLst/>
                <a:latin typeface="Times New Roman" panose="02020603050405020304" pitchFamily="18" charset="0"/>
                <a:ea typeface="宋体" pitchFamily="2" charset="-122"/>
              </a:rPr>
              <a:t>的工作原理</a:t>
            </a:r>
            <a:endParaRPr lang="zh-CN" altLang="zh-CN" sz="2400" kern="100" dirty="0">
              <a:effectLst/>
              <a:latin typeface="Times New Roman" panose="02020603050405020304" pitchFamily="18" charset="0"/>
              <a:ea typeface="宋体"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itchFamily="2" charset="-122"/>
              </a:rPr>
              <a:t>2</a:t>
            </a:r>
            <a:r>
              <a:rPr lang="zh-CN" altLang="zh-CN" sz="2400" b="1" kern="100" dirty="0">
                <a:solidFill>
                  <a:srgbClr val="000000"/>
                </a:solidFill>
                <a:effectLst/>
                <a:latin typeface="Times New Roman" panose="02020603050405020304" pitchFamily="18" charset="0"/>
                <a:ea typeface="宋体" pitchFamily="2" charset="-122"/>
              </a:rPr>
              <a:t>、熟悉</a:t>
            </a:r>
            <a:r>
              <a:rPr lang="en-US" altLang="zh-CN" sz="2400" b="1" kern="100" dirty="0">
                <a:solidFill>
                  <a:srgbClr val="000000"/>
                </a:solidFill>
                <a:effectLst/>
                <a:latin typeface="Times New Roman" panose="02020603050405020304" pitchFamily="18" charset="0"/>
                <a:ea typeface="宋体" pitchFamily="2" charset="-122"/>
              </a:rPr>
              <a:t>CA</a:t>
            </a:r>
            <a:r>
              <a:rPr lang="zh-CN" altLang="zh-CN" sz="2400" b="1" kern="100" dirty="0">
                <a:solidFill>
                  <a:srgbClr val="000000"/>
                </a:solidFill>
                <a:effectLst/>
                <a:latin typeface="Times New Roman" panose="02020603050405020304" pitchFamily="18" charset="0"/>
                <a:ea typeface="宋体" pitchFamily="2" charset="-122"/>
              </a:rPr>
              <a:t>证书的发放流程</a:t>
            </a:r>
            <a:endParaRPr lang="zh-CN" altLang="zh-CN" sz="2400" kern="100" dirty="0">
              <a:effectLst/>
              <a:latin typeface="Times New Roman" panose="02020603050405020304" pitchFamily="18" charset="0"/>
              <a:ea typeface="宋体"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itchFamily="2" charset="-122"/>
              </a:rPr>
              <a:t>3</a:t>
            </a:r>
            <a:r>
              <a:rPr lang="zh-CN" altLang="zh-CN" sz="2400" b="1" kern="100" dirty="0">
                <a:solidFill>
                  <a:srgbClr val="000000"/>
                </a:solidFill>
                <a:effectLst/>
                <a:latin typeface="Times New Roman" panose="02020603050405020304" pitchFamily="18" charset="0"/>
                <a:ea typeface="宋体" pitchFamily="2" charset="-122"/>
              </a:rPr>
              <a:t>、掌握</a:t>
            </a:r>
            <a:r>
              <a:rPr lang="en-US" altLang="zh-CN" sz="2400" b="1" kern="100" dirty="0">
                <a:solidFill>
                  <a:srgbClr val="000000"/>
                </a:solidFill>
                <a:effectLst/>
                <a:latin typeface="Times New Roman" panose="02020603050405020304" pitchFamily="18" charset="0"/>
                <a:ea typeface="宋体" pitchFamily="2" charset="-122"/>
              </a:rPr>
              <a:t>windows server</a:t>
            </a:r>
            <a:r>
              <a:rPr lang="zh-CN" altLang="zh-CN" sz="2400" b="1" kern="100" dirty="0">
                <a:solidFill>
                  <a:srgbClr val="000000"/>
                </a:solidFill>
                <a:effectLst/>
                <a:latin typeface="Times New Roman" panose="02020603050405020304" pitchFamily="18" charset="0"/>
                <a:ea typeface="宋体" pitchFamily="2" charset="-122"/>
              </a:rPr>
              <a:t>操作系统环境下，</a:t>
            </a:r>
            <a:r>
              <a:rPr lang="en-US" altLang="zh-CN" sz="2400" b="1" kern="100" dirty="0">
                <a:solidFill>
                  <a:srgbClr val="000000"/>
                </a:solidFill>
                <a:effectLst/>
                <a:latin typeface="Times New Roman" panose="02020603050405020304" pitchFamily="18" charset="0"/>
                <a:ea typeface="宋体" pitchFamily="2" charset="-122"/>
              </a:rPr>
              <a:t>CA</a:t>
            </a:r>
            <a:r>
              <a:rPr lang="zh-CN" altLang="zh-CN" sz="2400" b="1" kern="100" dirty="0">
                <a:solidFill>
                  <a:srgbClr val="000000"/>
                </a:solidFill>
                <a:effectLst/>
                <a:latin typeface="Times New Roman" panose="02020603050405020304" pitchFamily="18" charset="0"/>
                <a:ea typeface="宋体" pitchFamily="2" charset="-122"/>
              </a:rPr>
              <a:t>中心的配置</a:t>
            </a:r>
            <a:endParaRPr lang="zh-CN" altLang="zh-CN" sz="2400" kern="100" dirty="0">
              <a:effectLst/>
              <a:latin typeface="Times New Roman" panose="02020603050405020304" pitchFamily="18" charset="0"/>
              <a:ea typeface="宋体" pitchFamily="2" charset="-122"/>
            </a:endParaRPr>
          </a:p>
          <a:p>
            <a:pPr marL="0" indent="0" algn="just">
              <a:lnSpc>
                <a:spcPct val="150000"/>
              </a:lnSpc>
              <a:buNone/>
            </a:pPr>
            <a:r>
              <a:rPr lang="en-US" altLang="zh-CN" sz="2400" b="1" kern="100" dirty="0">
                <a:solidFill>
                  <a:srgbClr val="000000"/>
                </a:solidFill>
                <a:latin typeface="Times New Roman" panose="02020603050405020304" pitchFamily="18" charset="0"/>
                <a:ea typeface="宋体" pitchFamily="2" charset="-122"/>
              </a:rPr>
              <a:t>4</a:t>
            </a:r>
            <a:r>
              <a:rPr lang="zh-CN" altLang="zh-CN" sz="2400" b="1" kern="100" dirty="0">
                <a:solidFill>
                  <a:srgbClr val="000000"/>
                </a:solidFill>
                <a:effectLst/>
                <a:latin typeface="Times New Roman" panose="02020603050405020304" pitchFamily="18" charset="0"/>
                <a:ea typeface="宋体" pitchFamily="2" charset="-122"/>
              </a:rPr>
              <a:t>、练习</a:t>
            </a:r>
            <a:r>
              <a:rPr lang="en-US" altLang="zh-CN" sz="2400" b="1" kern="100" dirty="0">
                <a:solidFill>
                  <a:srgbClr val="000000"/>
                </a:solidFill>
                <a:effectLst/>
                <a:latin typeface="Times New Roman" panose="02020603050405020304" pitchFamily="18" charset="0"/>
                <a:ea typeface="宋体" pitchFamily="2" charset="-122"/>
              </a:rPr>
              <a:t>CA</a:t>
            </a:r>
            <a:r>
              <a:rPr lang="zh-CN" altLang="zh-CN" sz="2400" b="1" kern="100" dirty="0">
                <a:solidFill>
                  <a:srgbClr val="000000"/>
                </a:solidFill>
                <a:effectLst/>
                <a:latin typeface="Times New Roman" panose="02020603050405020304" pitchFamily="18" charset="0"/>
                <a:ea typeface="宋体" pitchFamily="2" charset="-122"/>
              </a:rPr>
              <a:t>证书的申请与安装</a:t>
            </a:r>
            <a:endParaRPr lang="zh-CN" altLang="zh-CN" sz="2400" kern="100" dirty="0">
              <a:effectLst/>
              <a:latin typeface="Times New Roman" panose="02020603050405020304" pitchFamily="18" charset="0"/>
              <a:ea typeface="宋体" pitchFamily="2" charset="-122"/>
            </a:endParaRPr>
          </a:p>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18185"/>
            <a:ext cx="10515600" cy="4351338"/>
          </a:xfrm>
        </p:spPr>
        <p:txBody>
          <a:bodyPr/>
          <a:lstStyle/>
          <a:p>
            <a:pPr marL="0" indent="0">
              <a:buNone/>
            </a:pPr>
            <a:r>
              <a:rPr lang="en-US" altLang="zh-CN" dirty="0"/>
              <a:t>1</a:t>
            </a:r>
            <a:r>
              <a:rPr lang="zh-CN" altLang="en-US" dirty="0"/>
              <a:t>、在虚拟机里安装</a:t>
            </a:r>
            <a:r>
              <a:rPr lang="en-US" altLang="zh-CN" dirty="0"/>
              <a:t>windows server 2003</a:t>
            </a:r>
            <a:r>
              <a:rPr lang="zh-CN" altLang="zh-CN" dirty="0"/>
              <a:t>操作系统</a:t>
            </a:r>
            <a:endParaRPr lang="en-US" altLang="zh-CN" dirty="0"/>
          </a:p>
          <a:p>
            <a:pPr marL="0" indent="0">
              <a:buNone/>
            </a:pPr>
            <a:r>
              <a:rPr lang="en-US" altLang="zh-CN" dirty="0"/>
              <a:t>2</a:t>
            </a:r>
            <a:r>
              <a:rPr lang="zh-CN" altLang="en-US" dirty="0"/>
              <a:t>、在</a:t>
            </a:r>
            <a:r>
              <a:rPr lang="en-US" altLang="zh-CN" dirty="0"/>
              <a:t>windows server 2003</a:t>
            </a:r>
            <a:r>
              <a:rPr lang="zh-CN" altLang="zh-CN" dirty="0"/>
              <a:t>操作系统</a:t>
            </a:r>
            <a:r>
              <a:rPr lang="zh-CN" altLang="en-US" dirty="0"/>
              <a:t>上装好</a:t>
            </a:r>
            <a:r>
              <a:rPr lang="en-US" altLang="zh-CN" dirty="0"/>
              <a:t>IIS</a:t>
            </a:r>
            <a:endParaRPr lang="en-US" altLang="zh-CN" dirty="0"/>
          </a:p>
          <a:p>
            <a:pPr marL="0" indent="0">
              <a:buNone/>
            </a:pPr>
            <a:r>
              <a:rPr lang="en-US" altLang="zh-CN" dirty="0"/>
              <a:t>3</a:t>
            </a:r>
            <a:r>
              <a:rPr lang="zh-CN" altLang="en-US" dirty="0"/>
              <a:t>、</a:t>
            </a:r>
            <a:r>
              <a:rPr lang="zh-CN" altLang="zh-CN" dirty="0"/>
              <a:t>安装独立根</a:t>
            </a:r>
            <a:r>
              <a:rPr lang="en-US" altLang="zh-CN" dirty="0"/>
              <a:t>CA</a:t>
            </a:r>
            <a:endParaRPr lang="en-US" altLang="zh-CN" dirty="0"/>
          </a:p>
          <a:p>
            <a:pPr indent="0" algn="just">
              <a:lnSpc>
                <a:spcPct val="150000"/>
              </a:lnSpc>
              <a:buNone/>
            </a:pPr>
            <a:r>
              <a:rPr lang="zh-CN" altLang="zh-CN" sz="1800" kern="100" dirty="0">
                <a:effectLst/>
                <a:latin typeface="Times New Roman" panose="02020603050405020304" pitchFamily="18" charset="0"/>
                <a:ea typeface="宋体" pitchFamily="2" charset="-122"/>
              </a:rPr>
              <a:t>在</a:t>
            </a:r>
            <a:r>
              <a:rPr lang="en-US" altLang="zh-CN" sz="1800" kern="100" dirty="0">
                <a:effectLst/>
                <a:latin typeface="Times New Roman" panose="02020603050405020304" pitchFamily="18" charset="0"/>
                <a:ea typeface="宋体" pitchFamily="2" charset="-122"/>
              </a:rPr>
              <a:t>Windows server 2003</a:t>
            </a:r>
            <a:r>
              <a:rPr lang="zh-CN" altLang="zh-CN" sz="1800" kern="100" dirty="0">
                <a:effectLst/>
                <a:latin typeface="Times New Roman" panose="02020603050405020304" pitchFamily="18" charset="0"/>
                <a:ea typeface="宋体" pitchFamily="2" charset="-122"/>
              </a:rPr>
              <a:t>中，选择【开始】</a:t>
            </a:r>
            <a:r>
              <a:rPr lang="en-US" altLang="zh-CN" sz="1800" kern="100" dirty="0">
                <a:effectLst/>
                <a:latin typeface="Times New Roman" panose="02020603050405020304" pitchFamily="18" charset="0"/>
                <a:ea typeface="宋体" pitchFamily="2" charset="-122"/>
              </a:rPr>
              <a:t>-&gt;</a:t>
            </a:r>
            <a:r>
              <a:rPr lang="zh-CN" altLang="zh-CN" sz="1800" kern="100" dirty="0">
                <a:effectLst/>
                <a:latin typeface="Times New Roman" panose="02020603050405020304" pitchFamily="18" charset="0"/>
                <a:ea typeface="宋体" pitchFamily="2" charset="-122"/>
              </a:rPr>
              <a:t>【控制面板】</a:t>
            </a:r>
            <a:r>
              <a:rPr lang="en-US" altLang="zh-CN" sz="1800" kern="100" dirty="0">
                <a:effectLst/>
                <a:latin typeface="Times New Roman" panose="02020603050405020304" pitchFamily="18" charset="0"/>
                <a:ea typeface="宋体" pitchFamily="2" charset="-122"/>
              </a:rPr>
              <a:t>-&gt;</a:t>
            </a:r>
            <a:r>
              <a:rPr lang="zh-CN" altLang="zh-CN" sz="1800" kern="100" dirty="0">
                <a:effectLst/>
                <a:latin typeface="Times New Roman" panose="02020603050405020304" pitchFamily="18" charset="0"/>
                <a:ea typeface="宋体" pitchFamily="2" charset="-122"/>
              </a:rPr>
              <a:t>【添加和删除程序】命令。</a:t>
            </a:r>
            <a:endParaRPr lang="zh-CN" altLang="zh-CN" sz="1800" kern="100" dirty="0">
              <a:effectLst/>
              <a:latin typeface="Times New Roman" panose="02020603050405020304" pitchFamily="18" charset="0"/>
              <a:ea typeface="宋体" pitchFamily="2" charset="-122"/>
            </a:endParaRPr>
          </a:p>
          <a:p>
            <a:pPr indent="0" algn="just">
              <a:lnSpc>
                <a:spcPct val="150000"/>
              </a:lnSpc>
              <a:buNone/>
            </a:pPr>
            <a:r>
              <a:rPr lang="zh-CN" altLang="zh-CN" sz="1800" kern="100" dirty="0">
                <a:effectLst/>
                <a:latin typeface="Times New Roman" panose="02020603050405020304" pitchFamily="18" charset="0"/>
                <a:ea typeface="宋体" pitchFamily="2" charset="-122"/>
              </a:rPr>
              <a:t>在弹出的菜单中选择【添加和删除</a:t>
            </a:r>
            <a:r>
              <a:rPr lang="en-US" altLang="zh-CN" sz="1800" kern="100" dirty="0">
                <a:effectLst/>
                <a:latin typeface="Times New Roman" panose="02020603050405020304" pitchFamily="18" charset="0"/>
                <a:ea typeface="宋体" pitchFamily="2" charset="-122"/>
              </a:rPr>
              <a:t>Windows</a:t>
            </a:r>
            <a:r>
              <a:rPr lang="zh-CN" altLang="zh-CN" sz="1800" kern="100" dirty="0">
                <a:effectLst/>
                <a:latin typeface="Times New Roman" panose="02020603050405020304" pitchFamily="18" charset="0"/>
                <a:ea typeface="宋体" pitchFamily="2" charset="-122"/>
              </a:rPr>
              <a:t>组件】</a:t>
            </a:r>
            <a:r>
              <a:rPr lang="en-US" altLang="zh-CN" sz="1800" kern="100" dirty="0">
                <a:effectLst/>
                <a:latin typeface="Times New Roman" panose="02020603050405020304" pitchFamily="18" charset="0"/>
                <a:ea typeface="宋体" pitchFamily="2" charset="-122"/>
              </a:rPr>
              <a:t>,</a:t>
            </a:r>
            <a:r>
              <a:rPr lang="zh-CN" altLang="zh-CN" sz="1800" kern="100" dirty="0">
                <a:effectLst/>
                <a:latin typeface="Times New Roman" panose="02020603050405020304" pitchFamily="18" charset="0"/>
                <a:ea typeface="宋体" pitchFamily="2" charset="-122"/>
              </a:rPr>
              <a:t>在组件列表中选择【证书服务】，再单击【下一步】。</a:t>
            </a:r>
            <a:r>
              <a:rPr lang="zh-CN" altLang="zh-CN" sz="1800" kern="100" dirty="0">
                <a:effectLst/>
                <a:latin typeface="Times New Roman" panose="02020603050405020304" pitchFamily="18" charset="0"/>
                <a:ea typeface="宋体" pitchFamily="2" charset="-122"/>
                <a:cs typeface="Times New Roman" panose="02020603050405020304" pitchFamily="18" charset="0"/>
              </a:rPr>
              <a:t>在弹出的窗口中，选择【独立根</a:t>
            </a:r>
            <a:r>
              <a:rPr lang="en-US" altLang="zh-CN" sz="1800" kern="100" dirty="0">
                <a:effectLst/>
                <a:latin typeface="Times New Roman" panose="02020603050405020304" pitchFamily="18" charset="0"/>
                <a:ea typeface="宋体" pitchFamily="2" charset="-122"/>
              </a:rPr>
              <a:t>CA</a:t>
            </a:r>
            <a:r>
              <a:rPr lang="zh-CN" altLang="zh-CN" sz="1800" kern="100" dirty="0">
                <a:effectLst/>
                <a:latin typeface="Times New Roman" panose="02020603050405020304" pitchFamily="18" charset="0"/>
                <a:ea typeface="宋体" pitchFamily="2" charset="-122"/>
                <a:cs typeface="Times New Roman" panose="02020603050405020304" pitchFamily="18" charset="0"/>
              </a:rPr>
              <a:t>】，单击【下一步】</a:t>
            </a:r>
            <a:endParaRPr lang="zh-CN" altLang="zh-CN" dirty="0"/>
          </a:p>
          <a:p>
            <a:pPr marL="0" indent="0">
              <a:buNone/>
            </a:pP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4807"/>
          <a:stretch>
            <a:fillRect/>
          </a:stretch>
        </p:blipFill>
        <p:spPr bwMode="auto">
          <a:xfrm>
            <a:off x="578500" y="718185"/>
            <a:ext cx="7082140" cy="5510689"/>
          </a:xfrm>
          <a:prstGeom prst="rect">
            <a:avLst/>
          </a:prstGeom>
          <a:noFill/>
          <a:ln>
            <a:no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365"/>
          <a:stretch>
            <a:fillRect/>
          </a:stretch>
        </p:blipFill>
        <p:spPr bwMode="auto">
          <a:xfrm>
            <a:off x="4488179" y="295662"/>
            <a:ext cx="7612381" cy="6266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物理机通过浏览器向虚拟机申请证书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3200" kern="100" dirty="0">
                <a:effectLst/>
                <a:latin typeface="Times New Roman" panose="02020603050405020304" pitchFamily="18" charset="0"/>
                <a:ea typeface="宋体" pitchFamily="2" charset="-122"/>
              </a:rPr>
              <a:t>网址是  </a:t>
            </a:r>
            <a:r>
              <a:rPr lang="en-US" altLang="zh-CN" sz="3200" kern="100" dirty="0">
                <a:latin typeface="Times New Roman" panose="02020603050405020304" pitchFamily="18" charset="0"/>
                <a:ea typeface="宋体" pitchFamily="2" charset="-122"/>
                <a:hlinkClick r:id="rId1"/>
              </a:rPr>
              <a:t>http://</a:t>
            </a:r>
            <a:r>
              <a:rPr lang="en-US" altLang="zh-CN" sz="3200" i="1" kern="100" dirty="0">
                <a:latin typeface="Times New Roman" panose="02020603050405020304" pitchFamily="18" charset="0"/>
                <a:ea typeface="宋体" pitchFamily="2" charset="-122"/>
                <a:hlinkClick r:id="rId1"/>
              </a:rPr>
              <a:t>19</a:t>
            </a:r>
            <a:r>
              <a:rPr lang="en-US" altLang="zh-CN" sz="3200" i="1" kern="100" dirty="0">
                <a:effectLst/>
                <a:latin typeface="Times New Roman" panose="02020603050405020304" pitchFamily="18" charset="0"/>
                <a:ea typeface="宋体" pitchFamily="2" charset="-122"/>
                <a:hlinkClick r:id="rId1"/>
              </a:rPr>
              <a:t>2.168.121.128</a:t>
            </a:r>
            <a:r>
              <a:rPr lang="en-US" altLang="zh-CN" sz="3200" kern="100" dirty="0">
                <a:effectLst/>
                <a:latin typeface="Times New Roman" panose="02020603050405020304" pitchFamily="18" charset="0"/>
                <a:ea typeface="宋体" pitchFamily="2" charset="-122"/>
                <a:hlinkClick r:id="rId1"/>
              </a:rPr>
              <a:t>/certsrv</a:t>
            </a:r>
            <a:endParaRPr lang="en-US" altLang="zh-CN" sz="3200" kern="100" dirty="0">
              <a:effectLst/>
              <a:latin typeface="Times New Roman" panose="02020603050405020304" pitchFamily="18" charset="0"/>
              <a:ea typeface="宋体" pitchFamily="2" charset="-122"/>
            </a:endParaRPr>
          </a:p>
          <a:p>
            <a:pPr marL="0" indent="0">
              <a:buNone/>
            </a:pPr>
            <a:r>
              <a:rPr lang="zh-CN" altLang="en-US" sz="3200" kern="100" dirty="0">
                <a:latin typeface="Times New Roman" panose="02020603050405020304" pitchFamily="18" charset="0"/>
                <a:ea typeface="宋体" pitchFamily="2" charset="-122"/>
              </a:rPr>
              <a:t>强调：这个</a:t>
            </a:r>
            <a:r>
              <a:rPr lang="en-US" altLang="zh-CN" sz="3200" kern="100" dirty="0">
                <a:latin typeface="Times New Roman" panose="02020603050405020304" pitchFamily="18" charset="0"/>
                <a:ea typeface="宋体" pitchFamily="2" charset="-122"/>
              </a:rPr>
              <a:t>IP</a:t>
            </a:r>
            <a:r>
              <a:rPr lang="zh-CN" altLang="en-US" sz="3200" kern="100" dirty="0">
                <a:latin typeface="Times New Roman" panose="02020603050405020304" pitchFamily="18" charset="0"/>
                <a:ea typeface="宋体" pitchFamily="2" charset="-122"/>
              </a:rPr>
              <a:t>地址是你虚拟机的</a:t>
            </a:r>
            <a:r>
              <a:rPr lang="en-US" altLang="zh-CN" sz="3200" kern="100" dirty="0">
                <a:latin typeface="Times New Roman" panose="02020603050405020304" pitchFamily="18" charset="0"/>
                <a:ea typeface="宋体" pitchFamily="2" charset="-122"/>
              </a:rPr>
              <a:t>IP</a:t>
            </a:r>
            <a:r>
              <a:rPr lang="zh-CN" altLang="en-US" sz="3200" kern="100" dirty="0">
                <a:latin typeface="Times New Roman" panose="02020603050405020304" pitchFamily="18" charset="0"/>
                <a:ea typeface="宋体" pitchFamily="2" charset="-122"/>
              </a:rPr>
              <a:t>地址，每个人都不一样。</a:t>
            </a:r>
            <a:endParaRPr lang="en-US" altLang="zh-CN" sz="3200" kern="100" dirty="0">
              <a:latin typeface="Times New Roman" panose="02020603050405020304" pitchFamily="18" charset="0"/>
              <a:ea typeface="宋体" pitchFamily="2" charset="-122"/>
            </a:endParaRPr>
          </a:p>
          <a:p>
            <a:pPr marL="0" indent="0">
              <a:buNone/>
            </a:pPr>
            <a:endParaRPr lang="en-US" altLang="zh-CN" sz="3200" dirty="0"/>
          </a:p>
          <a:p>
            <a:pPr marL="0" indent="0">
              <a:buNone/>
            </a:pPr>
            <a:r>
              <a:rPr lang="zh-CN" altLang="en-US" sz="3200" dirty="0"/>
              <a:t>填表单申请证书</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 y="2425424"/>
            <a:ext cx="7335520" cy="4067451"/>
          </a:xfrm>
          <a:prstGeom prst="rect">
            <a:avLst/>
          </a:prstGeom>
          <a:noFill/>
          <a:ln>
            <a:no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3920" y="1971040"/>
            <a:ext cx="7938080" cy="46193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defRPr/>
            </a:pPr>
            <a:r>
              <a:rPr lang="en-US" altLang="zh-CN" b="1" dirty="0">
                <a:ea typeface="宋体" pitchFamily="2" charset="-122"/>
              </a:rPr>
              <a:t> VPN</a:t>
            </a:r>
            <a:r>
              <a:rPr lang="zh-CN" altLang="en-US" dirty="0">
                <a:ea typeface="宋体" pitchFamily="2" charset="-122"/>
              </a:rPr>
              <a:t>的配置</a:t>
            </a:r>
            <a:r>
              <a:rPr lang="en-US" altLang="zh-CN" dirty="0">
                <a:ea typeface="宋体" pitchFamily="2" charset="-122"/>
              </a:rPr>
              <a:t>-cisco VPN</a:t>
            </a:r>
            <a:endParaRPr lang="en-US" altLang="zh-CN" dirty="0">
              <a:ea typeface="宋体" pitchFamily="2" charset="-122"/>
            </a:endParaRPr>
          </a:p>
        </p:txBody>
      </p:sp>
      <p:sp>
        <p:nvSpPr>
          <p:cNvPr id="135171" name="Rectangle 3"/>
          <p:cNvSpPr>
            <a:spLocks noGrp="1" noChangeArrowheads="1"/>
          </p:cNvSpPr>
          <p:nvPr>
            <p:ph type="body" idx="1"/>
          </p:nvPr>
        </p:nvSpPr>
        <p:spPr>
          <a:xfrm>
            <a:off x="2208213" y="2060576"/>
            <a:ext cx="7772400" cy="2447925"/>
          </a:xfrm>
        </p:spPr>
        <p:txBody>
          <a:bodyPr/>
          <a:lstStyle/>
          <a:p>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前的准备工作</a:t>
            </a:r>
            <a:endParaRPr lang="zh-CN" altLang="en-US" dirty="0">
              <a:ea typeface="宋体" pitchFamily="2" charset="-122"/>
            </a:endParaRPr>
          </a:p>
          <a:p>
            <a:r>
              <a:rPr lang="zh-CN" altLang="en-US" dirty="0">
                <a:ea typeface="宋体" pitchFamily="2" charset="-122"/>
              </a:rPr>
              <a:t>配置</a:t>
            </a:r>
            <a:r>
              <a:rPr lang="en-US" altLang="zh-CN" dirty="0">
                <a:ea typeface="宋体" pitchFamily="2" charset="-122"/>
              </a:rPr>
              <a:t>IKE</a:t>
            </a:r>
            <a:r>
              <a:rPr lang="zh-CN" altLang="en-US" dirty="0">
                <a:ea typeface="宋体" pitchFamily="2" charset="-122"/>
              </a:rPr>
              <a:t>参数</a:t>
            </a:r>
            <a:endParaRPr lang="zh-CN" altLang="en-US" dirty="0">
              <a:ea typeface="宋体" pitchFamily="2" charset="-122"/>
            </a:endParaRPr>
          </a:p>
          <a:p>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参数</a:t>
            </a:r>
            <a:endParaRPr lang="zh-CN" altLang="en-US" dirty="0">
              <a:ea typeface="宋体" pitchFamily="2" charset="-122"/>
            </a:endParaRPr>
          </a:p>
          <a:p>
            <a:r>
              <a:rPr lang="zh-CN" altLang="en-US" dirty="0">
                <a:ea typeface="宋体" pitchFamily="2" charset="-122"/>
              </a:rPr>
              <a:t>测试并验证</a:t>
            </a:r>
            <a:r>
              <a:rPr lang="en-US" altLang="zh-CN" dirty="0">
                <a:ea typeface="宋体" pitchFamily="2" charset="-122"/>
              </a:rPr>
              <a:t>IPSec</a:t>
            </a:r>
            <a:r>
              <a:rPr lang="zh-CN" altLang="en-US" dirty="0">
                <a:ea typeface="宋体" pitchFamily="2" charset="-122"/>
              </a:rPr>
              <a:t>是否正常工作</a:t>
            </a:r>
            <a:endParaRPr lang="zh-CN" altLang="en-US" dirty="0">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角色切换，去虚拟机上当</a:t>
            </a:r>
            <a:r>
              <a:rPr lang="en-US" altLang="zh-CN" dirty="0"/>
              <a:t>CA</a:t>
            </a:r>
            <a:r>
              <a:rPr lang="zh-CN" altLang="en-US" dirty="0"/>
              <a:t>，审批证书</a:t>
            </a:r>
            <a:endParaRPr lang="zh-CN" altLang="en-US" dirty="0"/>
          </a:p>
        </p:txBody>
      </p:sp>
      <p:sp>
        <p:nvSpPr>
          <p:cNvPr id="3" name="内容占位符 2"/>
          <p:cNvSpPr>
            <a:spLocks noGrp="1"/>
          </p:cNvSpPr>
          <p:nvPr>
            <p:ph idx="1"/>
          </p:nvPr>
        </p:nvSpPr>
        <p:spPr/>
        <p:txBody>
          <a:bodyPr/>
          <a:lstStyle/>
          <a:p>
            <a:pPr marL="0" indent="0">
              <a:lnSpc>
                <a:spcPct val="150000"/>
              </a:lnSpc>
              <a:buNone/>
            </a:pPr>
            <a:r>
              <a:rPr lang="zh-CN" altLang="zh-CN" kern="100" dirty="0">
                <a:effectLst/>
                <a:latin typeface="Times New Roman" panose="02020603050405020304" pitchFamily="18" charset="0"/>
                <a:ea typeface="宋体" pitchFamily="2" charset="-122"/>
              </a:rPr>
              <a:t>在根</a:t>
            </a:r>
            <a:r>
              <a:rPr lang="en-US" altLang="zh-CN" kern="100" dirty="0">
                <a:effectLst/>
                <a:latin typeface="Times New Roman" panose="02020603050405020304" pitchFamily="18" charset="0"/>
                <a:ea typeface="宋体" pitchFamily="2" charset="-122"/>
              </a:rPr>
              <a:t>CA</a:t>
            </a:r>
            <a:r>
              <a:rPr lang="zh-CN" altLang="zh-CN" kern="100" dirty="0">
                <a:effectLst/>
                <a:latin typeface="Times New Roman" panose="02020603050405020304" pitchFamily="18" charset="0"/>
                <a:ea typeface="宋体" pitchFamily="2" charset="-122"/>
              </a:rPr>
              <a:t>服务器（</a:t>
            </a:r>
            <a:r>
              <a:rPr lang="en-US" altLang="zh-CN" kern="100" dirty="0">
                <a:effectLst/>
                <a:latin typeface="Times New Roman" panose="02020603050405020304" pitchFamily="18" charset="0"/>
                <a:ea typeface="宋体" pitchFamily="2" charset="-122"/>
              </a:rPr>
              <a:t>Windows server 2003</a:t>
            </a:r>
            <a:r>
              <a:rPr lang="zh-CN" altLang="zh-CN" kern="100" dirty="0">
                <a:effectLst/>
                <a:latin typeface="Times New Roman" panose="02020603050405020304" pitchFamily="18" charset="0"/>
                <a:ea typeface="宋体" pitchFamily="2" charset="-122"/>
              </a:rPr>
              <a:t>）上，选择【开始】</a:t>
            </a:r>
            <a:r>
              <a:rPr lang="en-US" altLang="zh-CN" kern="100" dirty="0">
                <a:effectLst/>
                <a:latin typeface="Times New Roman" panose="02020603050405020304" pitchFamily="18" charset="0"/>
                <a:ea typeface="宋体" pitchFamily="2" charset="-122"/>
              </a:rPr>
              <a:t>-&gt;</a:t>
            </a:r>
            <a:r>
              <a:rPr lang="zh-CN" altLang="zh-CN" kern="100" dirty="0">
                <a:effectLst/>
                <a:latin typeface="Times New Roman" panose="02020603050405020304" pitchFamily="18" charset="0"/>
                <a:ea typeface="宋体" pitchFamily="2" charset="-122"/>
              </a:rPr>
              <a:t>【程序】</a:t>
            </a:r>
            <a:r>
              <a:rPr lang="en-US" altLang="zh-CN" kern="100" dirty="0">
                <a:effectLst/>
                <a:latin typeface="Times New Roman" panose="02020603050405020304" pitchFamily="18" charset="0"/>
                <a:ea typeface="宋体" pitchFamily="2" charset="-122"/>
              </a:rPr>
              <a:t>-&gt;</a:t>
            </a:r>
            <a:r>
              <a:rPr lang="zh-CN" altLang="zh-CN" kern="100" dirty="0">
                <a:effectLst/>
                <a:latin typeface="Times New Roman" panose="02020603050405020304" pitchFamily="18" charset="0"/>
                <a:ea typeface="宋体" pitchFamily="2" charset="-122"/>
              </a:rPr>
              <a:t>【管理工具】</a:t>
            </a:r>
            <a:r>
              <a:rPr lang="en-US" altLang="zh-CN" kern="100" dirty="0">
                <a:effectLst/>
                <a:latin typeface="Times New Roman" panose="02020603050405020304" pitchFamily="18" charset="0"/>
                <a:ea typeface="宋体" pitchFamily="2" charset="-122"/>
              </a:rPr>
              <a:t>-&gt;</a:t>
            </a:r>
            <a:r>
              <a:rPr lang="zh-CN" altLang="zh-CN" kern="100" dirty="0">
                <a:effectLst/>
                <a:latin typeface="Times New Roman" panose="02020603050405020304" pitchFamily="18" charset="0"/>
                <a:ea typeface="宋体" pitchFamily="2" charset="-122"/>
              </a:rPr>
              <a:t>【证书颁发机构】，在打开的窗口中选择【挂起的申请】，客户端申请的证书便会出现在窗口的右侧。</a:t>
            </a:r>
            <a:endParaRPr lang="zh-CN" altLang="zh-CN" kern="100" dirty="0">
              <a:effectLst/>
              <a:latin typeface="Times New Roman" panose="02020603050405020304" pitchFamily="18" charset="0"/>
              <a:ea typeface="宋体" pitchFamily="2" charset="-122"/>
            </a:endParaRPr>
          </a:p>
          <a:p>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2187" b="4715"/>
          <a:stretch>
            <a:fillRect/>
          </a:stretch>
        </p:blipFill>
        <p:spPr bwMode="auto">
          <a:xfrm>
            <a:off x="670560" y="538797"/>
            <a:ext cx="8178800" cy="6146098"/>
          </a:xfrm>
          <a:prstGeom prst="rect">
            <a:avLst/>
          </a:prstGeom>
          <a:noFill/>
          <a:ln>
            <a:noFill/>
          </a:ln>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11" b="2315"/>
          <a:stretch>
            <a:fillRect/>
          </a:stretch>
        </p:blipFill>
        <p:spPr bwMode="auto">
          <a:xfrm>
            <a:off x="3464559" y="538797"/>
            <a:ext cx="8211357" cy="6146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再次切换回证书申请人，在物理机上查询</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643596"/>
            <a:ext cx="6409690" cy="4849279"/>
          </a:xfrm>
          <a:prstGeom prst="rect">
            <a:avLst/>
          </a:prstGeom>
          <a:noFill/>
          <a:ln>
            <a:no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7530" y="201341"/>
            <a:ext cx="6198870" cy="66941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SSL</a:t>
            </a:r>
            <a:r>
              <a:rPr lang="zh-CN" altLang="en-US" dirty="0"/>
              <a:t>配置实验</a:t>
            </a:r>
            <a:endParaRPr lang="zh-CN" altLang="en-US" dirty="0"/>
          </a:p>
        </p:txBody>
      </p:sp>
      <p:sp>
        <p:nvSpPr>
          <p:cNvPr id="3" name="内容占位符 2"/>
          <p:cNvSpPr>
            <a:spLocks noGrp="1"/>
          </p:cNvSpPr>
          <p:nvPr>
            <p:ph idx="1"/>
          </p:nvPr>
        </p:nvSpPr>
        <p:spPr/>
        <p:txBody>
          <a:bodyPr/>
          <a:lstStyle/>
          <a:p>
            <a:pPr marL="133350" algn="just">
              <a:lnSpc>
                <a:spcPct val="150000"/>
              </a:lnSpc>
            </a:pPr>
            <a:r>
              <a:rPr lang="zh-CN" altLang="en-US" b="1" kern="100" dirty="0">
                <a:solidFill>
                  <a:srgbClr val="000000"/>
                </a:solidFill>
                <a:effectLst/>
                <a:latin typeface="Times New Roman" panose="02020603050405020304" pitchFamily="18" charset="0"/>
                <a:ea typeface="宋体" pitchFamily="2" charset="-122"/>
              </a:rPr>
              <a:t>了解</a:t>
            </a:r>
            <a:r>
              <a:rPr lang="en-US" altLang="zh-CN" b="1" kern="100" dirty="0">
                <a:solidFill>
                  <a:srgbClr val="000000"/>
                </a:solidFill>
                <a:latin typeface="Times New Roman" panose="02020603050405020304" pitchFamily="18" charset="0"/>
                <a:ea typeface="宋体" pitchFamily="2" charset="-122"/>
              </a:rPr>
              <a:t>CA</a:t>
            </a:r>
            <a:r>
              <a:rPr lang="zh-CN" altLang="en-US" b="1" kern="100" dirty="0">
                <a:solidFill>
                  <a:srgbClr val="000000"/>
                </a:solidFill>
                <a:latin typeface="Times New Roman" panose="02020603050405020304" pitchFamily="18" charset="0"/>
                <a:ea typeface="宋体" pitchFamily="2" charset="-122"/>
              </a:rPr>
              <a:t>证书的用法</a:t>
            </a:r>
            <a:endParaRPr lang="en-US" altLang="zh-CN" b="1" kern="100" dirty="0">
              <a:solidFill>
                <a:srgbClr val="000000"/>
              </a:solidFill>
              <a:latin typeface="Times New Roman" panose="02020603050405020304" pitchFamily="18" charset="0"/>
              <a:ea typeface="宋体" pitchFamily="2" charset="-122"/>
            </a:endParaRPr>
          </a:p>
          <a:p>
            <a:pPr marL="133350" algn="just">
              <a:lnSpc>
                <a:spcPct val="150000"/>
              </a:lnSpc>
            </a:pPr>
            <a:r>
              <a:rPr lang="zh-CN" altLang="zh-CN" b="1" kern="100" dirty="0">
                <a:solidFill>
                  <a:srgbClr val="000000"/>
                </a:solidFill>
                <a:effectLst/>
                <a:latin typeface="Times New Roman" panose="02020603050405020304" pitchFamily="18" charset="0"/>
                <a:ea typeface="宋体" pitchFamily="2" charset="-122"/>
              </a:rPr>
              <a:t>掌握</a:t>
            </a:r>
            <a:r>
              <a:rPr lang="en-US" altLang="zh-CN" b="1" kern="100" dirty="0">
                <a:solidFill>
                  <a:srgbClr val="000000"/>
                </a:solidFill>
                <a:effectLst/>
                <a:latin typeface="Times New Roman" panose="02020603050405020304" pitchFamily="18" charset="0"/>
                <a:ea typeface="宋体" pitchFamily="2" charset="-122"/>
              </a:rPr>
              <a:t>Web</a:t>
            </a:r>
            <a:r>
              <a:rPr lang="zh-CN" altLang="zh-CN" b="1" kern="100" dirty="0">
                <a:solidFill>
                  <a:srgbClr val="000000"/>
                </a:solidFill>
                <a:effectLst/>
                <a:latin typeface="Times New Roman" panose="02020603050405020304" pitchFamily="18" charset="0"/>
                <a:ea typeface="宋体" pitchFamily="2" charset="-122"/>
              </a:rPr>
              <a:t>服务器上的证书申请与</a:t>
            </a:r>
            <a:r>
              <a:rPr lang="en-US" altLang="zh-CN" b="1" kern="100" dirty="0">
                <a:solidFill>
                  <a:srgbClr val="000000"/>
                </a:solidFill>
                <a:effectLst/>
                <a:latin typeface="Times New Roman" panose="02020603050405020304" pitchFamily="18" charset="0"/>
                <a:ea typeface="宋体" pitchFamily="2" charset="-122"/>
              </a:rPr>
              <a:t>SSL</a:t>
            </a:r>
            <a:r>
              <a:rPr lang="zh-CN" altLang="zh-CN" b="1" kern="100" dirty="0">
                <a:solidFill>
                  <a:srgbClr val="000000"/>
                </a:solidFill>
                <a:effectLst/>
                <a:latin typeface="Times New Roman" panose="02020603050405020304" pitchFamily="18" charset="0"/>
                <a:ea typeface="宋体" pitchFamily="2" charset="-122"/>
              </a:rPr>
              <a:t>配置</a:t>
            </a:r>
            <a:endParaRPr lang="zh-CN" altLang="zh-CN" kern="100" dirty="0">
              <a:effectLst/>
              <a:latin typeface="Times New Roman" panose="02020603050405020304" pitchFamily="18" charset="0"/>
              <a:ea typeface="宋体" pitchFamily="2" charset="-122"/>
            </a:endParaRPr>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400" b="1" kern="100" dirty="0">
                <a:solidFill>
                  <a:srgbClr val="000000"/>
                </a:solidFill>
                <a:effectLst/>
                <a:latin typeface="Times New Roman" panose="02020603050405020304" pitchFamily="18" charset="0"/>
                <a:ea typeface="宋体" pitchFamily="2" charset="-122"/>
              </a:rPr>
              <a:t>配置</a:t>
            </a:r>
            <a:r>
              <a:rPr lang="en-US" altLang="zh-CN" sz="2400" b="1" kern="100" dirty="0">
                <a:solidFill>
                  <a:srgbClr val="000000"/>
                </a:solidFill>
                <a:effectLst/>
                <a:latin typeface="Times New Roman" panose="02020603050405020304" pitchFamily="18" charset="0"/>
                <a:ea typeface="宋体" pitchFamily="2" charset="-122"/>
              </a:rPr>
              <a:t>IIS</a:t>
            </a:r>
            <a:r>
              <a:rPr lang="zh-CN" altLang="zh-CN" sz="2400" b="1" kern="100" dirty="0">
                <a:solidFill>
                  <a:srgbClr val="000000"/>
                </a:solidFill>
                <a:effectLst/>
                <a:latin typeface="Times New Roman" panose="02020603050405020304" pitchFamily="18" charset="0"/>
                <a:ea typeface="宋体" pitchFamily="2" charset="-122"/>
              </a:rPr>
              <a:t>服务器，发布一个</a:t>
            </a:r>
            <a:r>
              <a:rPr lang="en-US" altLang="zh-CN" sz="2400" b="1" kern="100" dirty="0">
                <a:solidFill>
                  <a:srgbClr val="000000"/>
                </a:solidFill>
                <a:effectLst/>
                <a:latin typeface="Times New Roman" panose="02020603050405020304" pitchFamily="18" charset="0"/>
                <a:ea typeface="宋体" pitchFamily="2" charset="-122"/>
              </a:rPr>
              <a:t>web</a:t>
            </a:r>
            <a:r>
              <a:rPr lang="zh-CN" altLang="zh-CN" sz="2400" b="1" kern="100" dirty="0">
                <a:solidFill>
                  <a:srgbClr val="000000"/>
                </a:solidFill>
                <a:effectLst/>
                <a:latin typeface="Times New Roman" panose="02020603050405020304" pitchFamily="18" charset="0"/>
                <a:ea typeface="宋体" pitchFamily="2" charset="-122"/>
              </a:rPr>
              <a:t>站点，使得用户能够用</a:t>
            </a:r>
            <a:r>
              <a:rPr lang="en-US" altLang="zh-CN" sz="2400" b="1" kern="100" dirty="0" err="1">
                <a:solidFill>
                  <a:srgbClr val="000000"/>
                </a:solidFill>
                <a:effectLst/>
                <a:latin typeface="Times New Roman" panose="02020603050405020304" pitchFamily="18" charset="0"/>
                <a:ea typeface="宋体" pitchFamily="2" charset="-122"/>
              </a:rPr>
              <a:t>ip</a:t>
            </a:r>
            <a:r>
              <a:rPr lang="zh-CN" altLang="zh-CN" sz="2400" b="1" kern="100" dirty="0">
                <a:solidFill>
                  <a:srgbClr val="000000"/>
                </a:solidFill>
                <a:effectLst/>
                <a:latin typeface="Times New Roman" panose="02020603050405020304" pitchFamily="18" charset="0"/>
                <a:ea typeface="宋体" pitchFamily="2" charset="-122"/>
              </a:rPr>
              <a:t>地址访问该站点</a:t>
            </a:r>
            <a:endParaRPr lang="zh-CN" altLang="en-US" sz="2400"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62001" y="1283161"/>
            <a:ext cx="7484136" cy="5209714"/>
          </a:xfrm>
          <a:prstGeom prst="rect">
            <a:avLst/>
          </a:prstGeom>
          <a:noFill/>
          <a:ln>
            <a:noFill/>
          </a:ln>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1363"/>
          <a:stretch>
            <a:fillRect/>
          </a:stretch>
        </p:blipFill>
        <p:spPr bwMode="auto">
          <a:xfrm>
            <a:off x="2837822" y="30614"/>
            <a:ext cx="9059540" cy="68273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200" dirty="0">
                <a:effectLst/>
                <a:latin typeface="Times New Roman" panose="02020603050405020304" pitchFamily="18" charset="0"/>
                <a:ea typeface="宋体" pitchFamily="2" charset="-122"/>
                <a:cs typeface="Times New Roman" panose="02020603050405020304" pitchFamily="18" charset="0"/>
              </a:rPr>
              <a:t>为</a:t>
            </a:r>
            <a:r>
              <a:rPr lang="en-US" altLang="zh-CN" sz="3200" dirty="0">
                <a:effectLst/>
                <a:latin typeface="Times New Roman" panose="02020603050405020304" pitchFamily="18" charset="0"/>
                <a:ea typeface="宋体" pitchFamily="2" charset="-122"/>
              </a:rPr>
              <a:t>Web</a:t>
            </a:r>
            <a:r>
              <a:rPr lang="zh-CN" altLang="zh-CN" sz="3200" dirty="0">
                <a:effectLst/>
                <a:latin typeface="Times New Roman" panose="02020603050405020304" pitchFamily="18" charset="0"/>
                <a:ea typeface="宋体" pitchFamily="2" charset="-122"/>
                <a:cs typeface="Times New Roman" panose="02020603050405020304" pitchFamily="18" charset="0"/>
              </a:rPr>
              <a:t>站点申请服务器证书</a:t>
            </a:r>
            <a:endParaRPr lang="zh-CN" altLang="en-US" sz="3200" dirty="0"/>
          </a:p>
        </p:txBody>
      </p:sp>
      <p:sp>
        <p:nvSpPr>
          <p:cNvPr id="3" name="内容占位符 2"/>
          <p:cNvSpPr>
            <a:spLocks noGrp="1"/>
          </p:cNvSpPr>
          <p:nvPr>
            <p:ph idx="1"/>
          </p:nvPr>
        </p:nvSpPr>
        <p:spPr>
          <a:xfrm>
            <a:off x="838200" y="1510665"/>
            <a:ext cx="10515600" cy="4351338"/>
          </a:xfrm>
        </p:spPr>
        <p:txBody>
          <a:bodyPr/>
          <a:lstStyle/>
          <a:p>
            <a:r>
              <a:rPr lang="zh-CN" altLang="en-US" dirty="0"/>
              <a:t>和之前申请的个人证书略有不同，要</a:t>
            </a:r>
            <a:r>
              <a:rPr lang="zh-CN" altLang="zh-CN" dirty="0"/>
              <a:t>用</a:t>
            </a:r>
            <a:r>
              <a:rPr lang="en-US" altLang="zh-CN" dirty="0"/>
              <a:t>base64</a:t>
            </a:r>
            <a:r>
              <a:rPr lang="zh-CN" altLang="zh-CN" dirty="0"/>
              <a:t>编码申请</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87600" y="2056178"/>
            <a:ext cx="6482080" cy="46313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获批后用</a:t>
            </a:r>
            <a:r>
              <a:rPr lang="en-US" altLang="zh-CN" dirty="0"/>
              <a:t>base64</a:t>
            </a:r>
            <a:r>
              <a:rPr lang="zh-CN" altLang="zh-CN" dirty="0"/>
              <a:t>格式下载证书</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43125" y="1767840"/>
            <a:ext cx="7162632" cy="45440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5000" y="647065"/>
            <a:ext cx="10515600" cy="4351338"/>
          </a:xfrm>
        </p:spPr>
        <p:txBody>
          <a:bodyPr/>
          <a:lstStyle/>
          <a:p>
            <a:r>
              <a:rPr lang="zh-CN" altLang="zh-CN" sz="2800" dirty="0">
                <a:effectLst/>
                <a:latin typeface="Times New Roman" panose="02020603050405020304" pitchFamily="18" charset="0"/>
                <a:ea typeface="宋体" pitchFamily="2" charset="-122"/>
                <a:cs typeface="Times New Roman" panose="02020603050405020304" pitchFamily="18" charset="0"/>
              </a:rPr>
              <a:t>返回</a:t>
            </a:r>
            <a:r>
              <a:rPr lang="en-US" altLang="zh-CN" sz="2800" dirty="0">
                <a:effectLst/>
                <a:latin typeface="Times New Roman" panose="02020603050405020304" pitchFamily="18" charset="0"/>
                <a:ea typeface="宋体" pitchFamily="2" charset="-122"/>
              </a:rPr>
              <a:t>IIS</a:t>
            </a:r>
            <a:r>
              <a:rPr lang="zh-CN" altLang="zh-CN" sz="2800" dirty="0">
                <a:effectLst/>
                <a:latin typeface="Times New Roman" panose="02020603050405020304" pitchFamily="18" charset="0"/>
                <a:ea typeface="宋体" pitchFamily="2" charset="-122"/>
                <a:cs typeface="Times New Roman" panose="02020603050405020304" pitchFamily="18" charset="0"/>
              </a:rPr>
              <a:t>配置的页面，点击“服务器证书”，选择“处理挂起的请求并安装证书”，点击“下一步”，选择刚才下载好的证书。</a:t>
            </a: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3744"/>
          <a:stretch>
            <a:fillRect/>
          </a:stretch>
        </p:blipFill>
        <p:spPr bwMode="auto">
          <a:xfrm>
            <a:off x="162190" y="1795181"/>
            <a:ext cx="7795312" cy="4808819"/>
          </a:xfrm>
          <a:prstGeom prst="rect">
            <a:avLst/>
          </a:prstGeom>
          <a:noFill/>
          <a:ln>
            <a:noFill/>
          </a:ln>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133" r="1707" b="3589"/>
          <a:stretch>
            <a:fillRect/>
          </a:stretch>
        </p:blipFill>
        <p:spPr bwMode="auto">
          <a:xfrm>
            <a:off x="3474720" y="1040130"/>
            <a:ext cx="8717280" cy="55638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5160" y="890905"/>
            <a:ext cx="10515600" cy="4351338"/>
          </a:xfrm>
        </p:spPr>
        <p:txBody>
          <a:bodyPr/>
          <a:lstStyle/>
          <a:p>
            <a:pPr indent="0">
              <a:lnSpc>
                <a:spcPct val="150000"/>
              </a:lnSpc>
              <a:buNone/>
            </a:pPr>
            <a:r>
              <a:rPr lang="zh-CN" altLang="zh-CN" dirty="0"/>
              <a:t>安装完成后，返回“目录安全性”，在“安全通信”选择“编辑”，选中“要求安全通道”。</a:t>
            </a:r>
            <a:endParaRPr lang="en-US" altLang="zh-CN" dirty="0"/>
          </a:p>
          <a:p>
            <a:pPr indent="0">
              <a:lnSpc>
                <a:spcPct val="150000"/>
              </a:lnSpc>
              <a:buNone/>
            </a:pPr>
            <a:r>
              <a:rPr lang="en-US" altLang="zh-CN" dirty="0"/>
              <a:t>SSL</a:t>
            </a:r>
            <a:r>
              <a:rPr lang="zh-CN" altLang="zh-CN" dirty="0"/>
              <a:t>安全访问配置成功。</a:t>
            </a:r>
            <a:endParaRPr lang="zh-CN" altLang="zh-CN" dirty="0"/>
          </a:p>
          <a:p>
            <a:pPr indent="0">
              <a:lnSpc>
                <a:spcPct val="150000"/>
              </a:lnSpc>
            </a:pP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44720" y="1748112"/>
            <a:ext cx="5861720" cy="48355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873" y="835643"/>
            <a:ext cx="7805877" cy="5041867"/>
          </a:xfrm>
          <a:prstGeom prst="rect">
            <a:avLst/>
          </a:prstGeom>
          <a:noFill/>
          <a:ln>
            <a:no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2560" y="822554"/>
            <a:ext cx="8534400" cy="5746495"/>
          </a:xfrm>
          <a:prstGeom prst="rect">
            <a:avLst/>
          </a:prstGeom>
          <a:noFill/>
          <a:ln>
            <a:noFill/>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2720" y="548640"/>
            <a:ext cx="9490248" cy="63093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a:defRPr/>
            </a:pPr>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前的准备工作</a:t>
            </a:r>
            <a:endParaRPr lang="zh-CN" altLang="en-US" dirty="0">
              <a:ea typeface="宋体" pitchFamily="2" charset="-122"/>
            </a:endParaRPr>
          </a:p>
        </p:txBody>
      </p:sp>
      <p:sp>
        <p:nvSpPr>
          <p:cNvPr id="136195" name="Rectangle 3"/>
          <p:cNvSpPr>
            <a:spLocks noGrp="1" noChangeArrowheads="1"/>
          </p:cNvSpPr>
          <p:nvPr>
            <p:ph type="body" idx="1"/>
          </p:nvPr>
        </p:nvSpPr>
        <p:spPr>
          <a:xfrm>
            <a:off x="1919288" y="4076701"/>
            <a:ext cx="8534400" cy="1584325"/>
          </a:xfrm>
        </p:spPr>
        <p:txBody>
          <a:bodyPr/>
          <a:lstStyle/>
          <a:p>
            <a:pPr>
              <a:buFont typeface="Wingdings" panose="05000000000000000000" pitchFamily="2" charset="2"/>
              <a:buBlip>
                <a:blip r:embed="rId1"/>
              </a:buBlip>
            </a:pPr>
            <a:r>
              <a:rPr lang="zh-CN" altLang="en-US" dirty="0">
                <a:ea typeface="宋体" pitchFamily="2" charset="-122"/>
              </a:rPr>
              <a:t>在配置</a:t>
            </a:r>
            <a:r>
              <a:rPr lang="en-US" altLang="zh-CN" dirty="0">
                <a:ea typeface="宋体" pitchFamily="2" charset="-122"/>
              </a:rPr>
              <a:t>IPSec</a:t>
            </a:r>
            <a:r>
              <a:rPr lang="zh-CN" altLang="en-US" dirty="0">
                <a:ea typeface="宋体" pitchFamily="2" charset="-122"/>
              </a:rPr>
              <a:t>之前，网络是通的。</a:t>
            </a:r>
            <a:endParaRPr lang="zh-CN" altLang="en-US" sz="3400" dirty="0">
              <a:ea typeface="宋体" pitchFamily="2" charset="-122"/>
            </a:endParaRPr>
          </a:p>
          <a:p>
            <a:pPr>
              <a:buFont typeface="Wingdings" panose="05000000000000000000" pitchFamily="2" charset="2"/>
              <a:buBlip>
                <a:blip r:embed="rId1"/>
              </a:buBlip>
            </a:pPr>
            <a:r>
              <a:rPr lang="zh-CN" altLang="en-US" sz="3400" dirty="0">
                <a:ea typeface="宋体" pitchFamily="2" charset="-122"/>
              </a:rPr>
              <a:t>在</a:t>
            </a:r>
            <a:r>
              <a:rPr lang="en-US" altLang="zh-CN" sz="3400" dirty="0">
                <a:ea typeface="宋体" pitchFamily="2" charset="-122"/>
              </a:rPr>
              <a:t>RouterA</a:t>
            </a:r>
            <a:r>
              <a:rPr lang="zh-CN" altLang="en-US" sz="3400" dirty="0">
                <a:ea typeface="宋体" pitchFamily="2" charset="-122"/>
              </a:rPr>
              <a:t>上</a:t>
            </a:r>
            <a:r>
              <a:rPr lang="en-US" altLang="zh-CN" sz="3400" dirty="0">
                <a:ea typeface="宋体" pitchFamily="2" charset="-122"/>
              </a:rPr>
              <a:t>ping</a:t>
            </a:r>
            <a:r>
              <a:rPr lang="zh-CN" altLang="en-US" sz="3400" dirty="0">
                <a:ea typeface="宋体" pitchFamily="2" charset="-122"/>
              </a:rPr>
              <a:t>路由器</a:t>
            </a:r>
            <a:r>
              <a:rPr lang="en-US" altLang="zh-CN" sz="3400" dirty="0" err="1">
                <a:ea typeface="宋体" pitchFamily="2" charset="-122"/>
              </a:rPr>
              <a:t>RouterB</a:t>
            </a:r>
            <a:endParaRPr lang="en-US" altLang="zh-CN" sz="3400" dirty="0">
              <a:ea typeface="宋体" pitchFamily="2" charset="-122"/>
            </a:endParaRPr>
          </a:p>
        </p:txBody>
      </p:sp>
      <p:grpSp>
        <p:nvGrpSpPr>
          <p:cNvPr id="136196" name="Group 144"/>
          <p:cNvGrpSpPr/>
          <p:nvPr/>
        </p:nvGrpSpPr>
        <p:grpSpPr bwMode="auto">
          <a:xfrm>
            <a:off x="1992313" y="1989140"/>
            <a:ext cx="7835900" cy="1344613"/>
            <a:chOff x="334" y="937"/>
            <a:chExt cx="4936" cy="847"/>
          </a:xfrm>
        </p:grpSpPr>
        <p:sp>
          <p:nvSpPr>
            <p:cNvPr id="205829" name="Line 5"/>
            <p:cNvSpPr>
              <a:spLocks noChangeShapeType="1"/>
            </p:cNvSpPr>
            <p:nvPr/>
          </p:nvSpPr>
          <p:spPr bwMode="auto">
            <a:xfrm>
              <a:off x="3147" y="1405"/>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05830" name="Line 6"/>
            <p:cNvSpPr>
              <a:spLocks noChangeShapeType="1"/>
            </p:cNvSpPr>
            <p:nvPr/>
          </p:nvSpPr>
          <p:spPr bwMode="auto">
            <a:xfrm>
              <a:off x="2043" y="1405"/>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136199" name="Rectangle 7"/>
            <p:cNvSpPr>
              <a:spLocks noChangeArrowheads="1"/>
            </p:cNvSpPr>
            <p:nvPr/>
          </p:nvSpPr>
          <p:spPr bwMode="auto">
            <a:xfrm>
              <a:off x="1738" y="1570"/>
              <a:ext cx="10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E0/1 172.30.1.2</a:t>
              </a:r>
              <a:endParaRPr lang="en-US" altLang="zh-CN" sz="1600" b="1">
                <a:latin typeface="Helvetica" pitchFamily="34" charset="0"/>
              </a:endParaRPr>
            </a:p>
          </p:txBody>
        </p:sp>
        <p:sp>
          <p:nvSpPr>
            <p:cNvPr id="136200" name="Rectangle 8"/>
            <p:cNvSpPr>
              <a:spLocks noChangeArrowheads="1"/>
            </p:cNvSpPr>
            <p:nvPr/>
          </p:nvSpPr>
          <p:spPr bwMode="auto">
            <a:xfrm>
              <a:off x="334" y="937"/>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1</a:t>
              </a:r>
              <a:endParaRPr lang="en-US" altLang="zh-CN" sz="1800" b="1">
                <a:latin typeface="Helvetica" pitchFamily="34" charset="0"/>
              </a:endParaRPr>
            </a:p>
          </p:txBody>
        </p:sp>
        <p:sp>
          <p:nvSpPr>
            <p:cNvPr id="136201" name="Rectangle 9"/>
            <p:cNvSpPr>
              <a:spLocks noChangeArrowheads="1"/>
            </p:cNvSpPr>
            <p:nvPr/>
          </p:nvSpPr>
          <p:spPr bwMode="auto">
            <a:xfrm>
              <a:off x="4770" y="937"/>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latin typeface="Helvetica" pitchFamily="34" charset="0"/>
                </a:rPr>
                <a:t>Site 2</a:t>
              </a:r>
              <a:endParaRPr lang="en-US" altLang="zh-CN" sz="1800" b="1">
                <a:latin typeface="Helvetica" pitchFamily="34" charset="0"/>
              </a:endParaRPr>
            </a:p>
          </p:txBody>
        </p:sp>
        <p:sp>
          <p:nvSpPr>
            <p:cNvPr id="136202" name="Rectangle 10"/>
            <p:cNvSpPr>
              <a:spLocks noChangeArrowheads="1"/>
            </p:cNvSpPr>
            <p:nvPr/>
          </p:nvSpPr>
          <p:spPr bwMode="auto">
            <a:xfrm>
              <a:off x="2922" y="1570"/>
              <a:ext cx="10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latin typeface="Helvetica" pitchFamily="34" charset="0"/>
                </a:rPr>
                <a:t>E0/1 172.30.2.2</a:t>
              </a:r>
              <a:endParaRPr lang="en-US" altLang="zh-CN" sz="1600" b="1">
                <a:latin typeface="Helvetica" pitchFamily="34" charset="0"/>
              </a:endParaRPr>
            </a:p>
          </p:txBody>
        </p:sp>
        <p:grpSp>
          <p:nvGrpSpPr>
            <p:cNvPr id="136203" name="Group 11"/>
            <p:cNvGrpSpPr/>
            <p:nvPr/>
          </p:nvGrpSpPr>
          <p:grpSpPr bwMode="auto">
            <a:xfrm>
              <a:off x="3836" y="1225"/>
              <a:ext cx="652" cy="344"/>
              <a:chOff x="3905" y="1168"/>
              <a:chExt cx="652" cy="362"/>
            </a:xfrm>
          </p:grpSpPr>
          <p:sp>
            <p:nvSpPr>
              <p:cNvPr id="205836" name="Line 12"/>
              <p:cNvSpPr>
                <a:spLocks noChangeShapeType="1"/>
              </p:cNvSpPr>
              <p:nvPr/>
            </p:nvSpPr>
            <p:spPr bwMode="auto">
              <a:xfrm flipH="1">
                <a:off x="4157" y="1259"/>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05837" name="Line 13"/>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05838" name="Line 14"/>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nvGrpSpPr>
            <p:cNvPr id="136204" name="Group 15"/>
            <p:cNvGrpSpPr/>
            <p:nvPr/>
          </p:nvGrpSpPr>
          <p:grpSpPr bwMode="auto">
            <a:xfrm>
              <a:off x="1126" y="1227"/>
              <a:ext cx="655" cy="344"/>
              <a:chOff x="1195" y="1170"/>
              <a:chExt cx="655" cy="363"/>
            </a:xfrm>
          </p:grpSpPr>
          <p:sp>
            <p:nvSpPr>
              <p:cNvPr id="205840" name="Line 16"/>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nvGrpSpPr>
              <p:cNvPr id="136329" name="Group 17"/>
              <p:cNvGrpSpPr/>
              <p:nvPr/>
            </p:nvGrpSpPr>
            <p:grpSpPr bwMode="auto">
              <a:xfrm>
                <a:off x="1589" y="1170"/>
                <a:ext cx="261" cy="363"/>
                <a:chOff x="1542" y="1251"/>
                <a:chExt cx="261" cy="363"/>
              </a:xfrm>
            </p:grpSpPr>
            <p:sp>
              <p:nvSpPr>
                <p:cNvPr id="205842" name="Line 18"/>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sp>
              <p:nvSpPr>
                <p:cNvPr id="205843" name="Line 19"/>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宋体" pitchFamily="2" charset="-122"/>
                  </a:endParaRPr>
                </a:p>
              </p:txBody>
            </p:sp>
          </p:grpSp>
        </p:grpSp>
        <p:grpSp>
          <p:nvGrpSpPr>
            <p:cNvPr id="136205" name="Group 20"/>
            <p:cNvGrpSpPr/>
            <p:nvPr/>
          </p:nvGrpSpPr>
          <p:grpSpPr bwMode="auto">
            <a:xfrm>
              <a:off x="775" y="1019"/>
              <a:ext cx="475" cy="407"/>
              <a:chOff x="844" y="1598"/>
              <a:chExt cx="475" cy="407"/>
            </a:xfrm>
          </p:grpSpPr>
          <p:sp>
            <p:nvSpPr>
              <p:cNvPr id="136307" name="Rectangle 21"/>
              <p:cNvSpPr>
                <a:spLocks noChangeArrowheads="1"/>
              </p:cNvSpPr>
              <p:nvPr/>
            </p:nvSpPr>
            <p:spPr bwMode="auto">
              <a:xfrm>
                <a:off x="844" y="1871"/>
                <a:ext cx="430" cy="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08" name="Rectangle 22"/>
              <p:cNvSpPr>
                <a:spLocks noChangeArrowheads="1"/>
              </p:cNvSpPr>
              <p:nvPr/>
            </p:nvSpPr>
            <p:spPr bwMode="auto">
              <a:xfrm>
                <a:off x="845" y="1872"/>
                <a:ext cx="428" cy="73"/>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09" name="Freeform 23"/>
              <p:cNvSpPr/>
              <p:nvPr/>
            </p:nvSpPr>
            <p:spPr bwMode="auto">
              <a:xfrm>
                <a:off x="844" y="1830"/>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10" name="Freeform 24"/>
              <p:cNvSpPr/>
              <p:nvPr/>
            </p:nvSpPr>
            <p:spPr bwMode="auto">
              <a:xfrm>
                <a:off x="844" y="1830"/>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w="3175">
                <a:solidFill>
                  <a:srgbClr val="494936"/>
                </a:solidFill>
                <a:round/>
              </a:ln>
            </p:spPr>
            <p:txBody>
              <a:bodyPr/>
              <a:lstStyle/>
              <a:p>
                <a:endParaRPr lang="zh-CN" altLang="en-US"/>
              </a:p>
            </p:txBody>
          </p:sp>
          <p:sp>
            <p:nvSpPr>
              <p:cNvPr id="136311" name="Line 25"/>
              <p:cNvSpPr>
                <a:spLocks noChangeShapeType="1"/>
              </p:cNvSpPr>
              <p:nvPr/>
            </p:nvSpPr>
            <p:spPr bwMode="auto">
              <a:xfrm flipH="1">
                <a:off x="1147" y="1905"/>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312" name="Freeform 26"/>
              <p:cNvSpPr/>
              <p:nvPr/>
            </p:nvSpPr>
            <p:spPr bwMode="auto">
              <a:xfrm>
                <a:off x="1274" y="1830"/>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13" name="Freeform 27"/>
              <p:cNvSpPr/>
              <p:nvPr/>
            </p:nvSpPr>
            <p:spPr bwMode="auto">
              <a:xfrm>
                <a:off x="1274" y="1830"/>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w="3175">
                <a:solidFill>
                  <a:srgbClr val="494936"/>
                </a:solidFill>
                <a:round/>
              </a:ln>
            </p:spPr>
            <p:txBody>
              <a:bodyPr/>
              <a:lstStyle/>
              <a:p>
                <a:endParaRPr lang="zh-CN" altLang="en-US"/>
              </a:p>
            </p:txBody>
          </p:sp>
          <p:sp>
            <p:nvSpPr>
              <p:cNvPr id="136314" name="Freeform 28"/>
              <p:cNvSpPr/>
              <p:nvPr/>
            </p:nvSpPr>
            <p:spPr bwMode="auto">
              <a:xfrm>
                <a:off x="847" y="1937"/>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15" name="Freeform 29"/>
              <p:cNvSpPr/>
              <p:nvPr/>
            </p:nvSpPr>
            <p:spPr bwMode="auto">
              <a:xfrm>
                <a:off x="847" y="1937"/>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w="3175">
                <a:solidFill>
                  <a:srgbClr val="494936"/>
                </a:solidFill>
                <a:round/>
              </a:ln>
            </p:spPr>
            <p:txBody>
              <a:bodyPr/>
              <a:lstStyle/>
              <a:p>
                <a:endParaRPr lang="zh-CN" altLang="en-US"/>
              </a:p>
            </p:txBody>
          </p:sp>
          <p:sp>
            <p:nvSpPr>
              <p:cNvPr id="136316" name="Freeform 30"/>
              <p:cNvSpPr/>
              <p:nvPr/>
            </p:nvSpPr>
            <p:spPr bwMode="auto">
              <a:xfrm>
                <a:off x="1178" y="1937"/>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17" name="Freeform 31"/>
              <p:cNvSpPr/>
              <p:nvPr/>
            </p:nvSpPr>
            <p:spPr bwMode="auto">
              <a:xfrm>
                <a:off x="1178" y="1937"/>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w="3175">
                <a:solidFill>
                  <a:srgbClr val="494936"/>
                </a:solidFill>
                <a:round/>
              </a:ln>
            </p:spPr>
            <p:txBody>
              <a:bodyPr/>
              <a:lstStyle/>
              <a:p>
                <a:endParaRPr lang="zh-CN" altLang="en-US"/>
              </a:p>
            </p:txBody>
          </p:sp>
          <p:sp>
            <p:nvSpPr>
              <p:cNvPr id="136318" name="Rectangle 32"/>
              <p:cNvSpPr>
                <a:spLocks noChangeArrowheads="1"/>
              </p:cNvSpPr>
              <p:nvPr/>
            </p:nvSpPr>
            <p:spPr bwMode="auto">
              <a:xfrm>
                <a:off x="847" y="1994"/>
                <a:ext cx="331" cy="1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19" name="Rectangle 33"/>
              <p:cNvSpPr>
                <a:spLocks noChangeArrowheads="1"/>
              </p:cNvSpPr>
              <p:nvPr/>
            </p:nvSpPr>
            <p:spPr bwMode="auto">
              <a:xfrm>
                <a:off x="848" y="1995"/>
                <a:ext cx="329" cy="9"/>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20" name="Freeform 34"/>
              <p:cNvSpPr/>
              <p:nvPr/>
            </p:nvSpPr>
            <p:spPr bwMode="auto">
              <a:xfrm>
                <a:off x="909" y="1830"/>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21" name="Freeform 35"/>
              <p:cNvSpPr/>
              <p:nvPr/>
            </p:nvSpPr>
            <p:spPr bwMode="auto">
              <a:xfrm>
                <a:off x="909" y="1830"/>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w="3175">
                <a:solidFill>
                  <a:srgbClr val="000000"/>
                </a:solidFill>
                <a:round/>
              </a:ln>
            </p:spPr>
            <p:txBody>
              <a:bodyPr/>
              <a:lstStyle/>
              <a:p>
                <a:endParaRPr lang="zh-CN" altLang="en-US"/>
              </a:p>
            </p:txBody>
          </p:sp>
          <p:sp>
            <p:nvSpPr>
              <p:cNvPr id="136322" name="Freeform 36"/>
              <p:cNvSpPr/>
              <p:nvPr/>
            </p:nvSpPr>
            <p:spPr bwMode="auto">
              <a:xfrm>
                <a:off x="907" y="1598"/>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23" name="Freeform 37"/>
              <p:cNvSpPr/>
              <p:nvPr/>
            </p:nvSpPr>
            <p:spPr bwMode="auto">
              <a:xfrm>
                <a:off x="907" y="1598"/>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w="3175">
                <a:solidFill>
                  <a:srgbClr val="494936"/>
                </a:solidFill>
                <a:round/>
              </a:ln>
            </p:spPr>
            <p:txBody>
              <a:bodyPr/>
              <a:lstStyle/>
              <a:p>
                <a:endParaRPr lang="zh-CN" altLang="en-US"/>
              </a:p>
            </p:txBody>
          </p:sp>
          <p:sp>
            <p:nvSpPr>
              <p:cNvPr id="136324" name="Rectangle 38"/>
              <p:cNvSpPr>
                <a:spLocks noChangeArrowheads="1"/>
              </p:cNvSpPr>
              <p:nvPr/>
            </p:nvSpPr>
            <p:spPr bwMode="auto">
              <a:xfrm>
                <a:off x="908" y="1629"/>
                <a:ext cx="305" cy="228"/>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25" name="Rectangle 39"/>
              <p:cNvSpPr>
                <a:spLocks noChangeArrowheads="1"/>
              </p:cNvSpPr>
              <p:nvPr/>
            </p:nvSpPr>
            <p:spPr bwMode="auto">
              <a:xfrm>
                <a:off x="934" y="1658"/>
                <a:ext cx="252" cy="176"/>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26" name="Freeform 40"/>
              <p:cNvSpPr/>
              <p:nvPr/>
            </p:nvSpPr>
            <p:spPr bwMode="auto">
              <a:xfrm>
                <a:off x="1211" y="1598"/>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27" name="Freeform 41"/>
              <p:cNvSpPr/>
              <p:nvPr/>
            </p:nvSpPr>
            <p:spPr bwMode="auto">
              <a:xfrm>
                <a:off x="1211" y="1598"/>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w="3175">
                <a:solidFill>
                  <a:srgbClr val="494936"/>
                </a:solidFill>
                <a:round/>
              </a:ln>
            </p:spPr>
            <p:txBody>
              <a:bodyPr/>
              <a:lstStyle/>
              <a:p>
                <a:endParaRPr lang="zh-CN" altLang="en-US"/>
              </a:p>
            </p:txBody>
          </p:sp>
        </p:grpSp>
        <p:grpSp>
          <p:nvGrpSpPr>
            <p:cNvPr id="136206" name="Group 42"/>
            <p:cNvGrpSpPr/>
            <p:nvPr/>
          </p:nvGrpSpPr>
          <p:grpSpPr bwMode="auto">
            <a:xfrm>
              <a:off x="4326" y="992"/>
              <a:ext cx="475" cy="407"/>
              <a:chOff x="4395" y="1571"/>
              <a:chExt cx="475" cy="407"/>
            </a:xfrm>
          </p:grpSpPr>
          <p:sp>
            <p:nvSpPr>
              <p:cNvPr id="136286" name="Rectangle 43"/>
              <p:cNvSpPr>
                <a:spLocks noChangeArrowheads="1"/>
              </p:cNvSpPr>
              <p:nvPr/>
            </p:nvSpPr>
            <p:spPr bwMode="auto">
              <a:xfrm>
                <a:off x="4395" y="1844"/>
                <a:ext cx="430" cy="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7" name="Rectangle 44"/>
              <p:cNvSpPr>
                <a:spLocks noChangeArrowheads="1"/>
              </p:cNvSpPr>
              <p:nvPr/>
            </p:nvSpPr>
            <p:spPr bwMode="auto">
              <a:xfrm>
                <a:off x="4396" y="1845"/>
                <a:ext cx="428" cy="73"/>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8" name="Freeform 45"/>
              <p:cNvSpPr/>
              <p:nvPr/>
            </p:nvSpPr>
            <p:spPr bwMode="auto">
              <a:xfrm>
                <a:off x="4395" y="1803"/>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89" name="Freeform 46"/>
              <p:cNvSpPr/>
              <p:nvPr/>
            </p:nvSpPr>
            <p:spPr bwMode="auto">
              <a:xfrm>
                <a:off x="4395" y="1803"/>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w="3175">
                <a:solidFill>
                  <a:srgbClr val="494936"/>
                </a:solidFill>
                <a:round/>
              </a:ln>
            </p:spPr>
            <p:txBody>
              <a:bodyPr/>
              <a:lstStyle/>
              <a:p>
                <a:endParaRPr lang="zh-CN" altLang="en-US"/>
              </a:p>
            </p:txBody>
          </p:sp>
          <p:sp>
            <p:nvSpPr>
              <p:cNvPr id="136290" name="Line 47"/>
              <p:cNvSpPr>
                <a:spLocks noChangeShapeType="1"/>
              </p:cNvSpPr>
              <p:nvPr/>
            </p:nvSpPr>
            <p:spPr bwMode="auto">
              <a:xfrm flipH="1">
                <a:off x="4698" y="1878"/>
                <a:ext cx="10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291" name="Freeform 48"/>
              <p:cNvSpPr/>
              <p:nvPr/>
            </p:nvSpPr>
            <p:spPr bwMode="auto">
              <a:xfrm>
                <a:off x="4825" y="1803"/>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92" name="Freeform 49"/>
              <p:cNvSpPr/>
              <p:nvPr/>
            </p:nvSpPr>
            <p:spPr bwMode="auto">
              <a:xfrm>
                <a:off x="4825" y="1803"/>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w="3175">
                <a:solidFill>
                  <a:srgbClr val="494936"/>
                </a:solidFill>
                <a:round/>
              </a:ln>
            </p:spPr>
            <p:txBody>
              <a:bodyPr/>
              <a:lstStyle/>
              <a:p>
                <a:endParaRPr lang="zh-CN" altLang="en-US"/>
              </a:p>
            </p:txBody>
          </p:sp>
          <p:sp>
            <p:nvSpPr>
              <p:cNvPr id="136293" name="Freeform 50"/>
              <p:cNvSpPr/>
              <p:nvPr/>
            </p:nvSpPr>
            <p:spPr bwMode="auto">
              <a:xfrm>
                <a:off x="4398" y="1910"/>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94" name="Freeform 51"/>
              <p:cNvSpPr/>
              <p:nvPr/>
            </p:nvSpPr>
            <p:spPr bwMode="auto">
              <a:xfrm>
                <a:off x="4398" y="1910"/>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w="3175">
                <a:solidFill>
                  <a:srgbClr val="494936"/>
                </a:solidFill>
                <a:round/>
              </a:ln>
            </p:spPr>
            <p:txBody>
              <a:bodyPr/>
              <a:lstStyle/>
              <a:p>
                <a:endParaRPr lang="zh-CN" altLang="en-US"/>
              </a:p>
            </p:txBody>
          </p:sp>
          <p:sp>
            <p:nvSpPr>
              <p:cNvPr id="136295" name="Freeform 52"/>
              <p:cNvSpPr/>
              <p:nvPr/>
            </p:nvSpPr>
            <p:spPr bwMode="auto">
              <a:xfrm>
                <a:off x="4729" y="1910"/>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96" name="Freeform 53"/>
              <p:cNvSpPr/>
              <p:nvPr/>
            </p:nvSpPr>
            <p:spPr bwMode="auto">
              <a:xfrm>
                <a:off x="4729" y="1910"/>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w="3175">
                <a:solidFill>
                  <a:srgbClr val="494936"/>
                </a:solidFill>
                <a:round/>
              </a:ln>
            </p:spPr>
            <p:txBody>
              <a:bodyPr/>
              <a:lstStyle/>
              <a:p>
                <a:endParaRPr lang="zh-CN" altLang="en-US"/>
              </a:p>
            </p:txBody>
          </p:sp>
          <p:sp>
            <p:nvSpPr>
              <p:cNvPr id="136297" name="Rectangle 54"/>
              <p:cNvSpPr>
                <a:spLocks noChangeArrowheads="1"/>
              </p:cNvSpPr>
              <p:nvPr/>
            </p:nvSpPr>
            <p:spPr bwMode="auto">
              <a:xfrm>
                <a:off x="4398" y="1967"/>
                <a:ext cx="331" cy="1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98" name="Rectangle 55"/>
              <p:cNvSpPr>
                <a:spLocks noChangeArrowheads="1"/>
              </p:cNvSpPr>
              <p:nvPr/>
            </p:nvSpPr>
            <p:spPr bwMode="auto">
              <a:xfrm>
                <a:off x="4399" y="1968"/>
                <a:ext cx="329" cy="9"/>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99" name="Freeform 56"/>
              <p:cNvSpPr/>
              <p:nvPr/>
            </p:nvSpPr>
            <p:spPr bwMode="auto">
              <a:xfrm>
                <a:off x="4460" y="1803"/>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00" name="Freeform 57"/>
              <p:cNvSpPr/>
              <p:nvPr/>
            </p:nvSpPr>
            <p:spPr bwMode="auto">
              <a:xfrm>
                <a:off x="4460" y="1803"/>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w="3175">
                <a:solidFill>
                  <a:srgbClr val="000000"/>
                </a:solidFill>
                <a:round/>
              </a:ln>
            </p:spPr>
            <p:txBody>
              <a:bodyPr/>
              <a:lstStyle/>
              <a:p>
                <a:endParaRPr lang="zh-CN" altLang="en-US"/>
              </a:p>
            </p:txBody>
          </p:sp>
          <p:sp>
            <p:nvSpPr>
              <p:cNvPr id="136301" name="Freeform 58"/>
              <p:cNvSpPr/>
              <p:nvPr/>
            </p:nvSpPr>
            <p:spPr bwMode="auto">
              <a:xfrm>
                <a:off x="4458" y="1571"/>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02" name="Freeform 59"/>
              <p:cNvSpPr/>
              <p:nvPr/>
            </p:nvSpPr>
            <p:spPr bwMode="auto">
              <a:xfrm>
                <a:off x="4458" y="1571"/>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w="3175">
                <a:solidFill>
                  <a:srgbClr val="494936"/>
                </a:solidFill>
                <a:round/>
              </a:ln>
            </p:spPr>
            <p:txBody>
              <a:bodyPr/>
              <a:lstStyle/>
              <a:p>
                <a:endParaRPr lang="zh-CN" altLang="en-US"/>
              </a:p>
            </p:txBody>
          </p:sp>
          <p:sp>
            <p:nvSpPr>
              <p:cNvPr id="136303" name="Rectangle 60"/>
              <p:cNvSpPr>
                <a:spLocks noChangeArrowheads="1"/>
              </p:cNvSpPr>
              <p:nvPr/>
            </p:nvSpPr>
            <p:spPr bwMode="auto">
              <a:xfrm>
                <a:off x="4459" y="1602"/>
                <a:ext cx="305" cy="228"/>
              </a:xfrm>
              <a:prstGeom prst="rect">
                <a:avLst/>
              </a:prstGeom>
              <a:solidFill>
                <a:srgbClr val="B7B79D"/>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04" name="Rectangle 61"/>
              <p:cNvSpPr>
                <a:spLocks noChangeArrowheads="1"/>
              </p:cNvSpPr>
              <p:nvPr/>
            </p:nvSpPr>
            <p:spPr bwMode="auto">
              <a:xfrm>
                <a:off x="4485" y="1631"/>
                <a:ext cx="252" cy="176"/>
              </a:xfrm>
              <a:prstGeom prst="rect">
                <a:avLst/>
              </a:prstGeom>
              <a:solidFill>
                <a:srgbClr val="FFFFFF"/>
              </a:solidFill>
              <a:ln w="3175">
                <a:solidFill>
                  <a:srgbClr val="494936"/>
                </a:solidFill>
                <a:miter lim="800000"/>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305" name="Freeform 62"/>
              <p:cNvSpPr/>
              <p:nvPr/>
            </p:nvSpPr>
            <p:spPr bwMode="auto">
              <a:xfrm>
                <a:off x="4762" y="1571"/>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306" name="Freeform 63"/>
              <p:cNvSpPr/>
              <p:nvPr/>
            </p:nvSpPr>
            <p:spPr bwMode="auto">
              <a:xfrm>
                <a:off x="4762" y="1571"/>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w="3175">
                <a:solidFill>
                  <a:srgbClr val="494936"/>
                </a:solidFill>
                <a:round/>
              </a:ln>
            </p:spPr>
            <p:txBody>
              <a:bodyPr/>
              <a:lstStyle/>
              <a:p>
                <a:endParaRPr lang="zh-CN" altLang="en-US"/>
              </a:p>
            </p:txBody>
          </p:sp>
        </p:grpSp>
        <p:sp>
          <p:nvSpPr>
            <p:cNvPr id="136207" name="Rectangle 64"/>
            <p:cNvSpPr>
              <a:spLocks noChangeArrowheads="1"/>
            </p:cNvSpPr>
            <p:nvPr/>
          </p:nvSpPr>
          <p:spPr bwMode="auto">
            <a:xfrm>
              <a:off x="1871" y="1423"/>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A</a:t>
              </a:r>
              <a:endParaRPr lang="en-US" altLang="zh-CN" sz="1000" b="1">
                <a:solidFill>
                  <a:schemeClr val="bg1"/>
                </a:solidFill>
                <a:latin typeface="Helvetica" pitchFamily="34" charset="0"/>
              </a:endParaRPr>
            </a:p>
          </p:txBody>
        </p:sp>
        <p:sp>
          <p:nvSpPr>
            <p:cNvPr id="136208" name="Rectangle 65"/>
            <p:cNvSpPr>
              <a:spLocks noChangeArrowheads="1"/>
            </p:cNvSpPr>
            <p:nvPr/>
          </p:nvSpPr>
          <p:spPr bwMode="auto">
            <a:xfrm>
              <a:off x="3630" y="1417"/>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855" eaLnBrk="0" hangingPunct="0">
                <a:defRPr sz="2400">
                  <a:solidFill>
                    <a:schemeClr val="tx1"/>
                  </a:solidFill>
                  <a:latin typeface="Times New Roman" panose="02020603050405020304" pitchFamily="18" charset="0"/>
                  <a:ea typeface="宋体" pitchFamily="2" charset="-122"/>
                </a:defRPr>
              </a:lvl1pPr>
              <a:lvl2pPr marL="742950" indent="-285750" defTabSz="363855" eaLnBrk="0" hangingPunct="0">
                <a:defRPr sz="2400">
                  <a:solidFill>
                    <a:schemeClr val="tx1"/>
                  </a:solidFill>
                  <a:latin typeface="Times New Roman" panose="02020603050405020304" pitchFamily="18" charset="0"/>
                  <a:ea typeface="宋体" pitchFamily="2" charset="-122"/>
                </a:defRPr>
              </a:lvl2pPr>
              <a:lvl3pPr marL="1143000" indent="-228600" defTabSz="363855" eaLnBrk="0" hangingPunct="0">
                <a:defRPr sz="2400">
                  <a:solidFill>
                    <a:schemeClr val="tx1"/>
                  </a:solidFill>
                  <a:latin typeface="Times New Roman" panose="02020603050405020304" pitchFamily="18" charset="0"/>
                  <a:ea typeface="宋体" pitchFamily="2" charset="-122"/>
                </a:defRPr>
              </a:lvl3pPr>
              <a:lvl4pPr marL="1600200" indent="-228600" defTabSz="363855" eaLnBrk="0" hangingPunct="0">
                <a:defRPr sz="2400">
                  <a:solidFill>
                    <a:schemeClr val="tx1"/>
                  </a:solidFill>
                  <a:latin typeface="Times New Roman" panose="02020603050405020304" pitchFamily="18" charset="0"/>
                  <a:ea typeface="宋体" pitchFamily="2" charset="-122"/>
                </a:defRPr>
              </a:lvl4pPr>
              <a:lvl5pPr marL="2057400" indent="-228600" defTabSz="363855" eaLnBrk="0" hangingPunct="0">
                <a:defRPr sz="2400">
                  <a:solidFill>
                    <a:schemeClr val="tx1"/>
                  </a:solidFill>
                  <a:latin typeface="Times New Roman" panose="02020603050405020304" pitchFamily="18" charset="0"/>
                  <a:ea typeface="宋体" pitchFamily="2" charset="-122"/>
                </a:defRPr>
              </a:lvl5pPr>
              <a:lvl6pPr marL="25146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36385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000" b="1">
                  <a:solidFill>
                    <a:schemeClr val="bg1"/>
                  </a:solidFill>
                  <a:latin typeface="Helvetica" pitchFamily="34" charset="0"/>
                </a:rPr>
                <a:t>B</a:t>
              </a:r>
              <a:endParaRPr lang="en-US" altLang="zh-CN" sz="1000" b="1">
                <a:solidFill>
                  <a:schemeClr val="bg1"/>
                </a:solidFill>
                <a:latin typeface="Helvetica" pitchFamily="34" charset="0"/>
              </a:endParaRPr>
            </a:p>
          </p:txBody>
        </p:sp>
        <p:sp>
          <p:nvSpPr>
            <p:cNvPr id="136209" name="Rectangle 66"/>
            <p:cNvSpPr>
              <a:spLocks noChangeArrowheads="1"/>
            </p:cNvSpPr>
            <p:nvPr/>
          </p:nvSpPr>
          <p:spPr bwMode="auto">
            <a:xfrm>
              <a:off x="613" y="1452"/>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10.0.1.3</a:t>
              </a:r>
              <a:endParaRPr lang="en-US" altLang="zh-CN" sz="1600" b="1">
                <a:solidFill>
                  <a:srgbClr val="000000"/>
                </a:solidFill>
                <a:latin typeface="Helvetica" pitchFamily="34" charset="0"/>
              </a:endParaRPr>
            </a:p>
          </p:txBody>
        </p:sp>
        <p:sp>
          <p:nvSpPr>
            <p:cNvPr id="136210" name="Rectangle 67"/>
            <p:cNvSpPr>
              <a:spLocks noChangeArrowheads="1"/>
            </p:cNvSpPr>
            <p:nvPr/>
          </p:nvSpPr>
          <p:spPr bwMode="auto">
            <a:xfrm>
              <a:off x="4190" y="1452"/>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600" b="1">
                  <a:solidFill>
                    <a:srgbClr val="000000"/>
                  </a:solidFill>
                  <a:latin typeface="Helvetica" pitchFamily="34" charset="0"/>
                </a:rPr>
                <a:t>10.0.2.3</a:t>
              </a:r>
              <a:endParaRPr lang="en-US" altLang="zh-CN" sz="1600" b="1">
                <a:solidFill>
                  <a:srgbClr val="000000"/>
                </a:solidFill>
                <a:latin typeface="Helvetica" pitchFamily="34" charset="0"/>
              </a:endParaRPr>
            </a:p>
          </p:txBody>
        </p:sp>
        <p:grpSp>
          <p:nvGrpSpPr>
            <p:cNvPr id="136211" name="Group 68"/>
            <p:cNvGrpSpPr/>
            <p:nvPr/>
          </p:nvGrpSpPr>
          <p:grpSpPr bwMode="auto">
            <a:xfrm>
              <a:off x="2426" y="1104"/>
              <a:ext cx="843" cy="484"/>
              <a:chOff x="2448" y="1121"/>
              <a:chExt cx="843" cy="511"/>
            </a:xfrm>
          </p:grpSpPr>
          <p:sp>
            <p:nvSpPr>
              <p:cNvPr id="136266" name="Freeform 69"/>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zh-CN" altLang="en-US"/>
              </a:p>
            </p:txBody>
          </p:sp>
          <p:sp>
            <p:nvSpPr>
              <p:cNvPr id="136267" name="Oval 70"/>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68" name="Oval 71"/>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69" name="Oval 72"/>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0" name="Oval 73"/>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1" name="Oval 74"/>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2" name="Oval 75"/>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3" name="Oval 76"/>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4" name="Oval 77"/>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5" name="Oval 78"/>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6" name="Oval 79"/>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7" name="Oval 80"/>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8" name="Oval 81"/>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79" name="Oval 82"/>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0" name="Oval 83"/>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1" name="Oval 84"/>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2" name="Oval 85"/>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3" name="Oval 86"/>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4" name="Oval 87"/>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85" name="Rectangle 88"/>
              <p:cNvSpPr>
                <a:spLocks noChangeArrowheads="1"/>
              </p:cNvSpPr>
              <p:nvPr/>
            </p:nvSpPr>
            <p:spPr bwMode="auto">
              <a:xfrm>
                <a:off x="2544" y="1249"/>
                <a:ext cx="65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1800" b="1">
                    <a:solidFill>
                      <a:srgbClr val="000000"/>
                    </a:solidFill>
                    <a:latin typeface="Helvetica" pitchFamily="34" charset="0"/>
                  </a:rPr>
                  <a:t>Internet</a:t>
                </a:r>
                <a:endParaRPr lang="en-US" altLang="zh-CN" sz="2000" b="1">
                  <a:solidFill>
                    <a:srgbClr val="000000"/>
                  </a:solidFill>
                  <a:latin typeface="Helvetica" pitchFamily="34" charset="0"/>
                </a:endParaRPr>
              </a:p>
            </p:txBody>
          </p:sp>
        </p:grpSp>
        <p:sp>
          <p:nvSpPr>
            <p:cNvPr id="136212" name="Rectangle 89"/>
            <p:cNvSpPr>
              <a:spLocks noChangeArrowheads="1"/>
            </p:cNvSpPr>
            <p:nvPr/>
          </p:nvSpPr>
          <p:spPr bwMode="auto">
            <a:xfrm>
              <a:off x="1620" y="1099"/>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dirty="0">
                  <a:solidFill>
                    <a:srgbClr val="000000"/>
                  </a:solidFill>
                  <a:latin typeface="Helvetica" pitchFamily="34" charset="0"/>
                </a:rPr>
                <a:t>RouterA</a:t>
              </a:r>
              <a:endParaRPr lang="en-US" altLang="zh-CN" sz="1600" b="1" dirty="0">
                <a:solidFill>
                  <a:srgbClr val="000000"/>
                </a:solidFill>
                <a:latin typeface="Helvetica" pitchFamily="34" charset="0"/>
              </a:endParaRPr>
            </a:p>
          </p:txBody>
        </p:sp>
        <p:sp>
          <p:nvSpPr>
            <p:cNvPr id="136213" name="Rectangle 90"/>
            <p:cNvSpPr>
              <a:spLocks noChangeArrowheads="1"/>
            </p:cNvSpPr>
            <p:nvPr/>
          </p:nvSpPr>
          <p:spPr bwMode="auto">
            <a:xfrm>
              <a:off x="3399" y="1095"/>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600" b="1">
                  <a:solidFill>
                    <a:srgbClr val="000000"/>
                  </a:solidFill>
                  <a:latin typeface="Helvetica" pitchFamily="34" charset="0"/>
                </a:rPr>
                <a:t>RouterB</a:t>
              </a:r>
              <a:endParaRPr lang="en-US" altLang="zh-CN" sz="1600" b="1">
                <a:solidFill>
                  <a:srgbClr val="000000"/>
                </a:solidFill>
                <a:latin typeface="Helvetica" pitchFamily="34" charset="0"/>
              </a:endParaRPr>
            </a:p>
          </p:txBody>
        </p:sp>
        <p:grpSp>
          <p:nvGrpSpPr>
            <p:cNvPr id="136214" name="Group 91"/>
            <p:cNvGrpSpPr/>
            <p:nvPr/>
          </p:nvGrpSpPr>
          <p:grpSpPr bwMode="auto">
            <a:xfrm>
              <a:off x="1701" y="1304"/>
              <a:ext cx="437" cy="224"/>
              <a:chOff x="1770" y="1883"/>
              <a:chExt cx="437" cy="224"/>
            </a:xfrm>
          </p:grpSpPr>
          <p:sp>
            <p:nvSpPr>
              <p:cNvPr id="136241" name="Oval 92"/>
              <p:cNvSpPr>
                <a:spLocks noChangeArrowheads="1"/>
              </p:cNvSpPr>
              <p:nvPr/>
            </p:nvSpPr>
            <p:spPr bwMode="auto">
              <a:xfrm>
                <a:off x="1771" y="1976"/>
                <a:ext cx="436" cy="131"/>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42" name="Rectangle 93"/>
              <p:cNvSpPr>
                <a:spLocks noChangeArrowheads="1"/>
              </p:cNvSpPr>
              <p:nvPr/>
            </p:nvSpPr>
            <p:spPr bwMode="auto">
              <a:xfrm>
                <a:off x="1770" y="1950"/>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43" name="Rectangle 94"/>
              <p:cNvSpPr>
                <a:spLocks noChangeArrowheads="1"/>
              </p:cNvSpPr>
              <p:nvPr/>
            </p:nvSpPr>
            <p:spPr bwMode="auto">
              <a:xfrm>
                <a:off x="1770" y="1950"/>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44" name="Oval 95"/>
              <p:cNvSpPr>
                <a:spLocks noChangeArrowheads="1"/>
              </p:cNvSpPr>
              <p:nvPr/>
            </p:nvSpPr>
            <p:spPr bwMode="auto">
              <a:xfrm>
                <a:off x="1771" y="1883"/>
                <a:ext cx="436" cy="131"/>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36245" name="Group 96"/>
              <p:cNvGrpSpPr/>
              <p:nvPr/>
            </p:nvGrpSpPr>
            <p:grpSpPr bwMode="auto">
              <a:xfrm>
                <a:off x="1836" y="1898"/>
                <a:ext cx="303" cy="100"/>
                <a:chOff x="1836" y="1898"/>
                <a:chExt cx="303" cy="100"/>
              </a:xfrm>
            </p:grpSpPr>
            <p:grpSp>
              <p:nvGrpSpPr>
                <p:cNvPr id="136248" name="Group 97"/>
                <p:cNvGrpSpPr/>
                <p:nvPr/>
              </p:nvGrpSpPr>
              <p:grpSpPr bwMode="auto">
                <a:xfrm>
                  <a:off x="1836" y="1898"/>
                  <a:ext cx="300" cy="98"/>
                  <a:chOff x="1836" y="1898"/>
                  <a:chExt cx="300" cy="98"/>
                </a:xfrm>
              </p:grpSpPr>
              <p:sp>
                <p:nvSpPr>
                  <p:cNvPr id="136258" name="Freeform 98"/>
                  <p:cNvSpPr/>
                  <p:nvPr/>
                </p:nvSpPr>
                <p:spPr bwMode="auto">
                  <a:xfrm>
                    <a:off x="1993" y="1901"/>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9" name="Freeform 99"/>
                  <p:cNvSpPr/>
                  <p:nvPr/>
                </p:nvSpPr>
                <p:spPr bwMode="auto">
                  <a:xfrm>
                    <a:off x="1993" y="1901"/>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0" name="Freeform 100"/>
                  <p:cNvSpPr/>
                  <p:nvPr/>
                </p:nvSpPr>
                <p:spPr bwMode="auto">
                  <a:xfrm>
                    <a:off x="1836" y="1950"/>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1" name="Freeform 101"/>
                  <p:cNvSpPr/>
                  <p:nvPr/>
                </p:nvSpPr>
                <p:spPr bwMode="auto">
                  <a:xfrm>
                    <a:off x="1836" y="1950"/>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2" name="Freeform 102"/>
                  <p:cNvSpPr/>
                  <p:nvPr/>
                </p:nvSpPr>
                <p:spPr bwMode="auto">
                  <a:xfrm>
                    <a:off x="1844" y="1898"/>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3" name="Freeform 103"/>
                  <p:cNvSpPr/>
                  <p:nvPr/>
                </p:nvSpPr>
                <p:spPr bwMode="auto">
                  <a:xfrm>
                    <a:off x="1844" y="1898"/>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4" name="Freeform 104"/>
                  <p:cNvSpPr/>
                  <p:nvPr/>
                </p:nvSpPr>
                <p:spPr bwMode="auto">
                  <a:xfrm>
                    <a:off x="1988" y="1954"/>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65" name="Freeform 105"/>
                  <p:cNvSpPr/>
                  <p:nvPr/>
                </p:nvSpPr>
                <p:spPr bwMode="auto">
                  <a:xfrm>
                    <a:off x="1988" y="1954"/>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6249" name="Group 106"/>
                <p:cNvGrpSpPr/>
                <p:nvPr/>
              </p:nvGrpSpPr>
              <p:grpSpPr bwMode="auto">
                <a:xfrm>
                  <a:off x="1839" y="1901"/>
                  <a:ext cx="300" cy="97"/>
                  <a:chOff x="1839" y="1901"/>
                  <a:chExt cx="300" cy="97"/>
                </a:xfrm>
              </p:grpSpPr>
              <p:sp>
                <p:nvSpPr>
                  <p:cNvPr id="136250" name="Freeform 107"/>
                  <p:cNvSpPr/>
                  <p:nvPr/>
                </p:nvSpPr>
                <p:spPr bwMode="auto">
                  <a:xfrm>
                    <a:off x="1996" y="1903"/>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1" name="Freeform 108"/>
                  <p:cNvSpPr/>
                  <p:nvPr/>
                </p:nvSpPr>
                <p:spPr bwMode="auto">
                  <a:xfrm>
                    <a:off x="1996" y="1903"/>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2" name="Freeform 109"/>
                  <p:cNvSpPr/>
                  <p:nvPr/>
                </p:nvSpPr>
                <p:spPr bwMode="auto">
                  <a:xfrm>
                    <a:off x="1839" y="1952"/>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3" name="Freeform 110"/>
                  <p:cNvSpPr/>
                  <p:nvPr/>
                </p:nvSpPr>
                <p:spPr bwMode="auto">
                  <a:xfrm>
                    <a:off x="1839" y="1952"/>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4" name="Freeform 111"/>
                  <p:cNvSpPr/>
                  <p:nvPr/>
                </p:nvSpPr>
                <p:spPr bwMode="auto">
                  <a:xfrm>
                    <a:off x="1847" y="1901"/>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5" name="Freeform 112"/>
                  <p:cNvSpPr/>
                  <p:nvPr/>
                </p:nvSpPr>
                <p:spPr bwMode="auto">
                  <a:xfrm>
                    <a:off x="1847" y="1901"/>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6" name="Freeform 113"/>
                  <p:cNvSpPr/>
                  <p:nvPr/>
                </p:nvSpPr>
                <p:spPr bwMode="auto">
                  <a:xfrm>
                    <a:off x="1990" y="1957"/>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57" name="Freeform 114"/>
                  <p:cNvSpPr/>
                  <p:nvPr/>
                </p:nvSpPr>
                <p:spPr bwMode="auto">
                  <a:xfrm>
                    <a:off x="1990" y="1957"/>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36246" name="Line 115"/>
              <p:cNvSpPr>
                <a:spLocks noChangeShapeType="1"/>
              </p:cNvSpPr>
              <p:nvPr/>
            </p:nvSpPr>
            <p:spPr bwMode="auto">
              <a:xfrm>
                <a:off x="1770" y="1947"/>
                <a:ext cx="1" cy="93"/>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247" name="Line 116"/>
              <p:cNvSpPr>
                <a:spLocks noChangeShapeType="1"/>
              </p:cNvSpPr>
              <p:nvPr/>
            </p:nvSpPr>
            <p:spPr bwMode="auto">
              <a:xfrm>
                <a:off x="2205" y="1947"/>
                <a:ext cx="1" cy="93"/>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36215" name="Group 117"/>
            <p:cNvGrpSpPr/>
            <p:nvPr/>
          </p:nvGrpSpPr>
          <p:grpSpPr bwMode="auto">
            <a:xfrm>
              <a:off x="3501" y="1301"/>
              <a:ext cx="437" cy="224"/>
              <a:chOff x="3570" y="1880"/>
              <a:chExt cx="437" cy="224"/>
            </a:xfrm>
          </p:grpSpPr>
          <p:sp>
            <p:nvSpPr>
              <p:cNvPr id="136216" name="Oval 118"/>
              <p:cNvSpPr>
                <a:spLocks noChangeArrowheads="1"/>
              </p:cNvSpPr>
              <p:nvPr/>
            </p:nvSpPr>
            <p:spPr bwMode="auto">
              <a:xfrm>
                <a:off x="3571" y="1973"/>
                <a:ext cx="436" cy="131"/>
              </a:xfrm>
              <a:prstGeom prst="ellipse">
                <a:avLst/>
              </a:prstGeom>
              <a:solidFill>
                <a:srgbClr val="0078AA"/>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17" name="Rectangle 119"/>
              <p:cNvSpPr>
                <a:spLocks noChangeArrowheads="1"/>
              </p:cNvSpPr>
              <p:nvPr/>
            </p:nvSpPr>
            <p:spPr bwMode="auto">
              <a:xfrm>
                <a:off x="3570" y="1947"/>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18" name="Rectangle 120"/>
              <p:cNvSpPr>
                <a:spLocks noChangeArrowheads="1"/>
              </p:cNvSpPr>
              <p:nvPr/>
            </p:nvSpPr>
            <p:spPr bwMode="auto">
              <a:xfrm>
                <a:off x="3570" y="1947"/>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136219" name="Oval 121"/>
              <p:cNvSpPr>
                <a:spLocks noChangeArrowheads="1"/>
              </p:cNvSpPr>
              <p:nvPr/>
            </p:nvSpPr>
            <p:spPr bwMode="auto">
              <a:xfrm>
                <a:off x="3571" y="1880"/>
                <a:ext cx="436" cy="131"/>
              </a:xfrm>
              <a:prstGeom prst="ellipse">
                <a:avLst/>
              </a:prstGeom>
              <a:solidFill>
                <a:srgbClr val="00B4FF"/>
              </a:solidFill>
              <a:ln w="4763">
                <a:solidFill>
                  <a:srgbClr val="AAE6FF"/>
                </a:solidFill>
                <a:round/>
              </a:ln>
            </p:spPr>
            <p:txBody>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eaLnBrk="1" hangingPunct="1"/>
                <a:endParaRPr lang="zh-CN" altLang="en-US"/>
              </a:p>
            </p:txBody>
          </p:sp>
          <p:grpSp>
            <p:nvGrpSpPr>
              <p:cNvPr id="136220" name="Group 122"/>
              <p:cNvGrpSpPr/>
              <p:nvPr/>
            </p:nvGrpSpPr>
            <p:grpSpPr bwMode="auto">
              <a:xfrm>
                <a:off x="3636" y="1895"/>
                <a:ext cx="303" cy="100"/>
                <a:chOff x="3636" y="1895"/>
                <a:chExt cx="303" cy="100"/>
              </a:xfrm>
            </p:grpSpPr>
            <p:grpSp>
              <p:nvGrpSpPr>
                <p:cNvPr id="136223" name="Group 123"/>
                <p:cNvGrpSpPr/>
                <p:nvPr/>
              </p:nvGrpSpPr>
              <p:grpSpPr bwMode="auto">
                <a:xfrm>
                  <a:off x="3636" y="1895"/>
                  <a:ext cx="300" cy="98"/>
                  <a:chOff x="3636" y="1895"/>
                  <a:chExt cx="300" cy="98"/>
                </a:xfrm>
              </p:grpSpPr>
              <p:sp>
                <p:nvSpPr>
                  <p:cNvPr id="136233" name="Freeform 124"/>
                  <p:cNvSpPr/>
                  <p:nvPr/>
                </p:nvSpPr>
                <p:spPr bwMode="auto">
                  <a:xfrm>
                    <a:off x="3793" y="1898"/>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4" name="Freeform 125"/>
                  <p:cNvSpPr/>
                  <p:nvPr/>
                </p:nvSpPr>
                <p:spPr bwMode="auto">
                  <a:xfrm>
                    <a:off x="3793" y="1898"/>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5" name="Freeform 126"/>
                  <p:cNvSpPr/>
                  <p:nvPr/>
                </p:nvSpPr>
                <p:spPr bwMode="auto">
                  <a:xfrm>
                    <a:off x="3636" y="1947"/>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6" name="Freeform 127"/>
                  <p:cNvSpPr/>
                  <p:nvPr/>
                </p:nvSpPr>
                <p:spPr bwMode="auto">
                  <a:xfrm>
                    <a:off x="3636" y="1947"/>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7" name="Freeform 128"/>
                  <p:cNvSpPr/>
                  <p:nvPr/>
                </p:nvSpPr>
                <p:spPr bwMode="auto">
                  <a:xfrm>
                    <a:off x="3644" y="1895"/>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8" name="Freeform 129"/>
                  <p:cNvSpPr/>
                  <p:nvPr/>
                </p:nvSpPr>
                <p:spPr bwMode="auto">
                  <a:xfrm>
                    <a:off x="3644" y="1895"/>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9" name="Freeform 130"/>
                  <p:cNvSpPr/>
                  <p:nvPr/>
                </p:nvSpPr>
                <p:spPr bwMode="auto">
                  <a:xfrm>
                    <a:off x="3788" y="1951"/>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40" name="Freeform 131"/>
                  <p:cNvSpPr/>
                  <p:nvPr/>
                </p:nvSpPr>
                <p:spPr bwMode="auto">
                  <a:xfrm>
                    <a:off x="3788" y="1951"/>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6224" name="Group 132"/>
                <p:cNvGrpSpPr/>
                <p:nvPr/>
              </p:nvGrpSpPr>
              <p:grpSpPr bwMode="auto">
                <a:xfrm>
                  <a:off x="3639" y="1898"/>
                  <a:ext cx="300" cy="97"/>
                  <a:chOff x="3639" y="1898"/>
                  <a:chExt cx="300" cy="97"/>
                </a:xfrm>
              </p:grpSpPr>
              <p:sp>
                <p:nvSpPr>
                  <p:cNvPr id="136225" name="Freeform 133"/>
                  <p:cNvSpPr/>
                  <p:nvPr/>
                </p:nvSpPr>
                <p:spPr bwMode="auto">
                  <a:xfrm>
                    <a:off x="3796" y="1900"/>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26" name="Freeform 134"/>
                  <p:cNvSpPr/>
                  <p:nvPr/>
                </p:nvSpPr>
                <p:spPr bwMode="auto">
                  <a:xfrm>
                    <a:off x="3796" y="1900"/>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27" name="Freeform 135"/>
                  <p:cNvSpPr/>
                  <p:nvPr/>
                </p:nvSpPr>
                <p:spPr bwMode="auto">
                  <a:xfrm>
                    <a:off x="3639" y="1949"/>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28" name="Freeform 136"/>
                  <p:cNvSpPr/>
                  <p:nvPr/>
                </p:nvSpPr>
                <p:spPr bwMode="auto">
                  <a:xfrm>
                    <a:off x="3639" y="1949"/>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29" name="Freeform 137"/>
                  <p:cNvSpPr/>
                  <p:nvPr/>
                </p:nvSpPr>
                <p:spPr bwMode="auto">
                  <a:xfrm>
                    <a:off x="3647" y="1898"/>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0" name="Freeform 138"/>
                  <p:cNvSpPr/>
                  <p:nvPr/>
                </p:nvSpPr>
                <p:spPr bwMode="auto">
                  <a:xfrm>
                    <a:off x="3647" y="1898"/>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1" name="Freeform 139"/>
                  <p:cNvSpPr/>
                  <p:nvPr/>
                </p:nvSpPr>
                <p:spPr bwMode="auto">
                  <a:xfrm>
                    <a:off x="3790" y="1954"/>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232" name="Freeform 140"/>
                  <p:cNvSpPr/>
                  <p:nvPr/>
                </p:nvSpPr>
                <p:spPr bwMode="auto">
                  <a:xfrm>
                    <a:off x="3790" y="1954"/>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36221" name="Line 141"/>
              <p:cNvSpPr>
                <a:spLocks noChangeShapeType="1"/>
              </p:cNvSpPr>
              <p:nvPr/>
            </p:nvSpPr>
            <p:spPr bwMode="auto">
              <a:xfrm>
                <a:off x="3570" y="1944"/>
                <a:ext cx="1" cy="93"/>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222" name="Line 142"/>
              <p:cNvSpPr>
                <a:spLocks noChangeShapeType="1"/>
              </p:cNvSpPr>
              <p:nvPr/>
            </p:nvSpPr>
            <p:spPr bwMode="auto">
              <a:xfrm>
                <a:off x="4005" y="1944"/>
                <a:ext cx="1" cy="93"/>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zh-CN" altLang="en-US" dirty="0">
                <a:effectLst/>
                <a:ea typeface="宋体" pitchFamily="2" charset="-122"/>
              </a:rPr>
              <a:t>配置</a:t>
            </a:r>
            <a:r>
              <a:rPr lang="en-US" altLang="zh-CN" dirty="0">
                <a:effectLst/>
                <a:ea typeface="宋体" pitchFamily="2" charset="-122"/>
              </a:rPr>
              <a:t>IKE</a:t>
            </a:r>
            <a:r>
              <a:rPr lang="zh-CN" altLang="en-US" dirty="0">
                <a:effectLst/>
                <a:ea typeface="宋体" pitchFamily="2" charset="-122"/>
              </a:rPr>
              <a:t>参数</a:t>
            </a:r>
            <a:endParaRPr lang="en-US" altLang="zh-CN" dirty="0">
              <a:effectLst/>
              <a:ea typeface="宋体" pitchFamily="2" charset="-122"/>
            </a:endParaRPr>
          </a:p>
        </p:txBody>
      </p:sp>
      <p:sp>
        <p:nvSpPr>
          <p:cNvPr id="137219" name="Rectangle 3"/>
          <p:cNvSpPr>
            <a:spLocks noGrp="1" noChangeArrowheads="1"/>
          </p:cNvSpPr>
          <p:nvPr>
            <p:ph type="body" idx="1"/>
          </p:nvPr>
        </p:nvSpPr>
        <p:spPr>
          <a:xfrm>
            <a:off x="1905000" y="2174240"/>
            <a:ext cx="8382000" cy="2755900"/>
          </a:xfrm>
        </p:spPr>
        <p:txBody>
          <a:bodyPr>
            <a:normAutofit lnSpcReduction="10000"/>
          </a:bodyPr>
          <a:lstStyle/>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启用</a:t>
            </a:r>
            <a:r>
              <a:rPr lang="en-US" altLang="zh-CN" sz="2800" dirty="0">
                <a:ea typeface="宋体" pitchFamily="2" charset="-122"/>
              </a:rPr>
              <a:t>IKE</a:t>
            </a:r>
            <a:endParaRPr lang="en-US" altLang="zh-CN"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创建</a:t>
            </a:r>
            <a:r>
              <a:rPr lang="en-US" altLang="zh-CN" sz="2800" dirty="0">
                <a:ea typeface="宋体" pitchFamily="2" charset="-122"/>
              </a:rPr>
              <a:t>IKE</a:t>
            </a:r>
            <a:r>
              <a:rPr lang="zh-CN" altLang="en-US" sz="2800" dirty="0">
                <a:ea typeface="宋体" pitchFamily="2" charset="-122"/>
              </a:rPr>
              <a:t>策略集</a:t>
            </a:r>
            <a:r>
              <a:rPr lang="en-US" altLang="zh-CN" sz="2800" dirty="0">
                <a:ea typeface="宋体" pitchFamily="2" charset="-122"/>
              </a:rPr>
              <a:t>policy</a:t>
            </a:r>
            <a:endParaRPr lang="en-US" altLang="zh-CN"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配置</a:t>
            </a:r>
            <a:r>
              <a:rPr lang="en-US" altLang="zh-CN" sz="2800" dirty="0">
                <a:ea typeface="宋体" pitchFamily="2" charset="-122"/>
              </a:rPr>
              <a:t>IKE</a:t>
            </a:r>
            <a:r>
              <a:rPr lang="zh-CN" altLang="en-US" sz="2800" dirty="0">
                <a:ea typeface="宋体" pitchFamily="2" charset="-122"/>
              </a:rPr>
              <a:t>身份认证的相关参数</a:t>
            </a:r>
            <a:endParaRPr lang="zh-CN" altLang="en-US" sz="2800" dirty="0">
              <a:ea typeface="宋体" pitchFamily="2" charset="-122"/>
            </a:endParaRPr>
          </a:p>
          <a:p>
            <a:pPr lvl="1">
              <a:lnSpc>
                <a:spcPct val="150000"/>
              </a:lnSpc>
              <a:buClr>
                <a:schemeClr val="tx1"/>
              </a:buClr>
              <a:buFont typeface="Wingdings" panose="05000000000000000000" pitchFamily="2" charset="2"/>
              <a:buBlip>
                <a:blip r:embed="rId1"/>
              </a:buBlip>
            </a:pPr>
            <a:r>
              <a:rPr lang="zh-CN" altLang="en-US" sz="2800" dirty="0">
                <a:ea typeface="宋体" pitchFamily="2" charset="-122"/>
              </a:rPr>
              <a:t>验证</a:t>
            </a:r>
            <a:r>
              <a:rPr lang="en-US" altLang="zh-CN" sz="2800" dirty="0">
                <a:ea typeface="宋体" pitchFamily="2" charset="-122"/>
              </a:rPr>
              <a:t>IKE</a:t>
            </a:r>
            <a:r>
              <a:rPr lang="zh-CN" altLang="en-US" sz="2800" dirty="0">
                <a:ea typeface="宋体" pitchFamily="2" charset="-122"/>
              </a:rPr>
              <a:t>配置</a:t>
            </a:r>
            <a:endParaRPr lang="zh-CN" altLang="en-US" sz="2800" dirty="0">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a:defRPr/>
            </a:pPr>
            <a:r>
              <a:rPr lang="zh-CN" altLang="en-US">
                <a:ea typeface="宋体" pitchFamily="2" charset="-122"/>
              </a:rPr>
              <a:t>启用</a:t>
            </a:r>
            <a:r>
              <a:rPr lang="en-US" altLang="zh-CN">
                <a:ea typeface="宋体" pitchFamily="2" charset="-122"/>
              </a:rPr>
              <a:t>IKE</a:t>
            </a:r>
            <a:endParaRPr lang="en-US" altLang="zh-CN">
              <a:ea typeface="宋体" pitchFamily="2" charset="-122"/>
            </a:endParaRPr>
          </a:p>
        </p:txBody>
      </p:sp>
      <p:sp>
        <p:nvSpPr>
          <p:cNvPr id="138243" name="Rectangle 3"/>
          <p:cNvSpPr>
            <a:spLocks noChangeArrowheads="1"/>
          </p:cNvSpPr>
          <p:nvPr/>
        </p:nvSpPr>
        <p:spPr bwMode="auto">
          <a:xfrm>
            <a:off x="2063750" y="2641601"/>
            <a:ext cx="7467600" cy="701675"/>
          </a:xfrm>
          <a:prstGeom prst="rect">
            <a:avLst/>
          </a:prstGeom>
          <a:solidFill>
            <a:srgbClr val="FFCC99"/>
          </a:solidFill>
          <a:ln w="9525">
            <a:solidFill>
              <a:schemeClr val="tx1"/>
            </a:solidFill>
            <a:miter lim="800000"/>
          </a:ln>
        </p:spPr>
        <p:txBody>
          <a:bodyPr lIns="82550" tIns="41275" rIns="82550" bIns="41275">
            <a:spAutoFit/>
          </a:bodyPr>
          <a:lstStyle>
            <a:lvl1pPr defTabSz="725805" eaLnBrk="0" hangingPunct="0">
              <a:defRPr sz="2400">
                <a:solidFill>
                  <a:schemeClr val="tx1"/>
                </a:solidFill>
                <a:latin typeface="Times New Roman" panose="02020603050405020304" pitchFamily="18" charset="0"/>
                <a:ea typeface="宋体" pitchFamily="2" charset="-122"/>
              </a:defRPr>
            </a:lvl1pPr>
            <a:lvl2pPr marL="742950" indent="-285750" defTabSz="725805" eaLnBrk="0" hangingPunct="0">
              <a:defRPr sz="2400">
                <a:solidFill>
                  <a:schemeClr val="tx1"/>
                </a:solidFill>
                <a:latin typeface="Times New Roman" panose="02020603050405020304" pitchFamily="18" charset="0"/>
                <a:ea typeface="宋体" pitchFamily="2" charset="-122"/>
              </a:defRPr>
            </a:lvl2pPr>
            <a:lvl3pPr marL="1143000" indent="-228600" defTabSz="725805" eaLnBrk="0" hangingPunct="0">
              <a:defRPr sz="2400">
                <a:solidFill>
                  <a:schemeClr val="tx1"/>
                </a:solidFill>
                <a:latin typeface="Times New Roman" panose="02020603050405020304" pitchFamily="18" charset="0"/>
                <a:ea typeface="宋体" pitchFamily="2" charset="-122"/>
              </a:defRPr>
            </a:lvl3pPr>
            <a:lvl4pPr marL="1600200" indent="-228600" defTabSz="725805" eaLnBrk="0" hangingPunct="0">
              <a:defRPr sz="2400">
                <a:solidFill>
                  <a:schemeClr val="tx1"/>
                </a:solidFill>
                <a:latin typeface="Times New Roman" panose="02020603050405020304" pitchFamily="18" charset="0"/>
                <a:ea typeface="宋体" pitchFamily="2" charset="-122"/>
              </a:defRPr>
            </a:lvl4pPr>
            <a:lvl5pPr marL="2057400" indent="-228600" defTabSz="725805" eaLnBrk="0" hangingPunct="0">
              <a:defRPr sz="2400">
                <a:solidFill>
                  <a:schemeClr val="tx1"/>
                </a:solidFill>
                <a:latin typeface="Times New Roman" panose="02020603050405020304" pitchFamily="18" charset="0"/>
                <a:ea typeface="宋体" pitchFamily="2" charset="-122"/>
              </a:defRPr>
            </a:lvl5pPr>
            <a:lvl6pPr marL="25146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defTabSz="725805"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dirty="0">
                <a:latin typeface="Courier New" panose="02070609020205020404" pitchFamily="49" charset="0"/>
              </a:rPr>
              <a:t>RouterA(config)# no crypto </a:t>
            </a:r>
            <a:r>
              <a:rPr lang="en-US" altLang="zh-CN" sz="2000" b="1" dirty="0" err="1">
                <a:latin typeface="Courier New" panose="02070609020205020404" pitchFamily="49" charset="0"/>
              </a:rPr>
              <a:t>isakmp</a:t>
            </a:r>
            <a:r>
              <a:rPr lang="en-US" altLang="zh-CN" sz="2000" b="1" dirty="0">
                <a:latin typeface="Courier New" panose="02070609020205020404" pitchFamily="49" charset="0"/>
              </a:rPr>
              <a:t> enable </a:t>
            </a:r>
            <a:endParaRPr lang="en-US" altLang="zh-CN" sz="2000" b="1" dirty="0">
              <a:latin typeface="Courier New" panose="02070609020205020404" pitchFamily="49" charset="0"/>
            </a:endParaRPr>
          </a:p>
          <a:p>
            <a:r>
              <a:rPr lang="en-US" altLang="zh-CN" sz="2000" b="1" dirty="0">
                <a:latin typeface="Courier New" panose="02070609020205020404" pitchFamily="49" charset="0"/>
              </a:rPr>
              <a:t>RouterA(config)# crypto </a:t>
            </a:r>
            <a:r>
              <a:rPr lang="en-US" altLang="zh-CN" sz="2000" b="1" dirty="0" err="1">
                <a:latin typeface="Courier New" panose="02070609020205020404" pitchFamily="49" charset="0"/>
              </a:rPr>
              <a:t>isakmp</a:t>
            </a:r>
            <a:r>
              <a:rPr lang="en-US" altLang="zh-CN" sz="2000" b="1" dirty="0">
                <a:latin typeface="Courier New" panose="02070609020205020404" pitchFamily="49" charset="0"/>
              </a:rPr>
              <a:t> enable</a:t>
            </a:r>
            <a:endParaRPr lang="en-US" altLang="zh-CN" sz="2000" b="1" dirty="0">
              <a:latin typeface="Courier New" panose="02070609020205020404" pitchFamily="49" charset="0"/>
            </a:endParaRPr>
          </a:p>
        </p:txBody>
      </p:sp>
      <p:sp>
        <p:nvSpPr>
          <p:cNvPr id="138244" name="Rectangle 4"/>
          <p:cNvSpPr>
            <a:spLocks noChangeArrowheads="1"/>
          </p:cNvSpPr>
          <p:nvPr/>
        </p:nvSpPr>
        <p:spPr bwMode="auto">
          <a:xfrm>
            <a:off x="2139950" y="14986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pPr algn="ctr"/>
            <a:r>
              <a:rPr lang="en-US" altLang="zh-CN" sz="1800" b="1">
                <a:solidFill>
                  <a:srgbClr val="000000"/>
                </a:solidFill>
                <a:latin typeface="Arial" panose="020B0704020202020204" pitchFamily="34" charset="0"/>
              </a:rPr>
              <a:t>router(config)#</a:t>
            </a:r>
            <a:endParaRPr lang="en-US" altLang="zh-CN" sz="1800" b="1">
              <a:solidFill>
                <a:srgbClr val="000000"/>
              </a:solidFill>
              <a:latin typeface="Arial" panose="020B0704020202020204" pitchFamily="34" charset="0"/>
            </a:endParaRPr>
          </a:p>
        </p:txBody>
      </p:sp>
      <p:sp>
        <p:nvSpPr>
          <p:cNvPr id="138245" name="Rectangle 5"/>
          <p:cNvSpPr>
            <a:spLocks noChangeArrowheads="1"/>
          </p:cNvSpPr>
          <p:nvPr/>
        </p:nvSpPr>
        <p:spPr bwMode="auto">
          <a:xfrm>
            <a:off x="2057400" y="1981200"/>
            <a:ext cx="426085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itchFamily="2" charset="-122"/>
              </a:defRPr>
            </a:lvl1pPr>
            <a:lvl2pPr marL="742950" indent="-285750" eaLnBrk="0" hangingPunct="0">
              <a:defRPr sz="2400">
                <a:solidFill>
                  <a:schemeClr val="tx1"/>
                </a:solidFill>
                <a:latin typeface="Times New Roman" panose="02020603050405020304" pitchFamily="18" charset="0"/>
                <a:ea typeface="宋体" pitchFamily="2" charset="-122"/>
              </a:defRPr>
            </a:lvl2pPr>
            <a:lvl3pPr marL="1143000" indent="-228600" eaLnBrk="0" hangingPunct="0">
              <a:defRPr sz="2400">
                <a:solidFill>
                  <a:schemeClr val="tx1"/>
                </a:solidFill>
                <a:latin typeface="Times New Roman" panose="02020603050405020304" pitchFamily="18" charset="0"/>
                <a:ea typeface="宋体" pitchFamily="2" charset="-122"/>
              </a:defRPr>
            </a:lvl3pPr>
            <a:lvl4pPr marL="1600200" indent="-228600" eaLnBrk="0" hangingPunct="0">
              <a:defRPr sz="2400">
                <a:solidFill>
                  <a:schemeClr val="tx1"/>
                </a:solidFill>
                <a:latin typeface="Times New Roman" panose="02020603050405020304" pitchFamily="18" charset="0"/>
                <a:ea typeface="宋体" pitchFamily="2" charset="-122"/>
              </a:defRPr>
            </a:lvl4pPr>
            <a:lvl5pPr marL="2057400" indent="-228600" eaLnBrk="0" hangingPunct="0">
              <a:defRPr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itchFamily="2" charset="-122"/>
              </a:defRPr>
            </a:lvl9pPr>
          </a:lstStyle>
          <a:p>
            <a:r>
              <a:rPr lang="en-US" altLang="zh-CN" sz="2000" b="1">
                <a:latin typeface="Courier New" panose="02070609020205020404" pitchFamily="49" charset="0"/>
              </a:rPr>
              <a:t>[no] crypto isakmp enable</a:t>
            </a:r>
            <a:endParaRPr lang="en-US" altLang="zh-CN" sz="2000" b="1">
              <a:latin typeface="Courier New" panose="02070609020205020404" pitchFamily="49" charset="0"/>
            </a:endParaRPr>
          </a:p>
        </p:txBody>
      </p:sp>
      <p:sp>
        <p:nvSpPr>
          <p:cNvPr id="138246" name="Rectangle 6"/>
          <p:cNvSpPr>
            <a:spLocks noGrp="1" noChangeArrowheads="1"/>
          </p:cNvSpPr>
          <p:nvPr>
            <p:ph type="body" idx="1"/>
          </p:nvPr>
        </p:nvSpPr>
        <p:spPr>
          <a:xfrm>
            <a:off x="1919289" y="3644900"/>
            <a:ext cx="7850187" cy="1728788"/>
          </a:xfrm>
          <a:noFill/>
        </p:spPr>
        <p:txBody>
          <a:bodyPr>
            <a:normAutofit lnSpcReduction="10000"/>
          </a:bodyPr>
          <a:lstStyle/>
          <a:p>
            <a:pPr>
              <a:buFont typeface="Wingdings" panose="05000000000000000000" pitchFamily="2" charset="2"/>
              <a:buBlip>
                <a:blip r:embed="rId1"/>
              </a:buBlip>
            </a:pPr>
            <a:r>
              <a:rPr lang="zh-CN" altLang="en-US" sz="2600">
                <a:ea typeface="宋体" pitchFamily="2" charset="-122"/>
              </a:rPr>
              <a:t>默认情况下，</a:t>
            </a:r>
            <a:r>
              <a:rPr lang="en-US" altLang="zh-CN" sz="2600">
                <a:ea typeface="宋体" pitchFamily="2" charset="-122"/>
              </a:rPr>
              <a:t>IKE </a:t>
            </a:r>
            <a:r>
              <a:rPr lang="zh-CN" altLang="en-US" sz="2600">
                <a:ea typeface="宋体" pitchFamily="2" charset="-122"/>
              </a:rPr>
              <a:t>处于开启状态</a:t>
            </a:r>
            <a:endParaRPr lang="zh-CN" altLang="en-US" sz="2600">
              <a:ea typeface="宋体" pitchFamily="2" charset="-122"/>
            </a:endParaRPr>
          </a:p>
          <a:p>
            <a:pPr>
              <a:buFont typeface="Wingdings" panose="05000000000000000000" pitchFamily="2" charset="2"/>
              <a:buBlip>
                <a:blip r:embed="rId1"/>
              </a:buBlip>
            </a:pPr>
            <a:r>
              <a:rPr lang="en-US" altLang="zh-CN" sz="2600">
                <a:ea typeface="宋体" pitchFamily="2" charset="-122"/>
              </a:rPr>
              <a:t>IKE</a:t>
            </a:r>
            <a:r>
              <a:rPr lang="zh-CN" altLang="en-US" sz="2600">
                <a:ea typeface="宋体" pitchFamily="2" charset="-122"/>
              </a:rPr>
              <a:t>在全局模式下对所有端口启用</a:t>
            </a:r>
            <a:endParaRPr lang="zh-CN" altLang="en-US" sz="2600">
              <a:ea typeface="宋体" pitchFamily="2" charset="-122"/>
            </a:endParaRPr>
          </a:p>
          <a:p>
            <a:pPr>
              <a:buFont typeface="Wingdings" panose="05000000000000000000" pitchFamily="2" charset="2"/>
              <a:buBlip>
                <a:blip r:embed="rId1"/>
              </a:buBlip>
            </a:pPr>
            <a:r>
              <a:rPr lang="zh-CN" altLang="en-US" sz="2600">
                <a:ea typeface="宋体" pitchFamily="2" charset="-122"/>
              </a:rPr>
              <a:t>对于不希望使用</a:t>
            </a:r>
            <a:r>
              <a:rPr lang="en-US" altLang="zh-CN" sz="2600">
                <a:ea typeface="宋体" pitchFamily="2" charset="-122"/>
              </a:rPr>
              <a:t>IKE</a:t>
            </a:r>
            <a:r>
              <a:rPr lang="zh-CN" altLang="en-US" sz="2600">
                <a:ea typeface="宋体" pitchFamily="2" charset="-122"/>
              </a:rPr>
              <a:t>的端口，可以用</a:t>
            </a:r>
            <a:r>
              <a:rPr lang="en-US" altLang="zh-CN" sz="2600">
                <a:ea typeface="宋体" pitchFamily="2" charset="-122"/>
              </a:rPr>
              <a:t>ACL</a:t>
            </a:r>
            <a:r>
              <a:rPr lang="zh-CN" altLang="en-US" sz="2600">
                <a:ea typeface="宋体" pitchFamily="2" charset="-122"/>
              </a:rPr>
              <a:t>屏蔽</a:t>
            </a:r>
            <a:r>
              <a:rPr lang="en-US" altLang="zh-CN" sz="2600">
                <a:ea typeface="宋体" pitchFamily="2" charset="-122"/>
              </a:rPr>
              <a:t>UDP</a:t>
            </a:r>
            <a:r>
              <a:rPr lang="zh-CN" altLang="en-US" sz="2600">
                <a:ea typeface="宋体" pitchFamily="2" charset="-122"/>
              </a:rPr>
              <a:t>的</a:t>
            </a:r>
            <a:r>
              <a:rPr lang="en-US" altLang="zh-CN" sz="2600">
                <a:ea typeface="宋体" pitchFamily="2" charset="-122"/>
              </a:rPr>
              <a:t>500</a:t>
            </a:r>
            <a:r>
              <a:rPr lang="zh-CN" altLang="en-US" sz="2600">
                <a:ea typeface="宋体" pitchFamily="2" charset="-122"/>
              </a:rPr>
              <a:t>端口，达到阻断</a:t>
            </a:r>
            <a:r>
              <a:rPr lang="en-US" altLang="zh-CN" sz="2600">
                <a:ea typeface="宋体" pitchFamily="2" charset="-122"/>
              </a:rPr>
              <a:t>IKE</a:t>
            </a:r>
            <a:r>
              <a:rPr lang="zh-CN" altLang="en-US" sz="2600">
                <a:ea typeface="宋体" pitchFamily="2" charset="-122"/>
              </a:rPr>
              <a:t>的目的</a:t>
            </a:r>
            <a:endParaRPr lang="zh-CN" altLang="en-US" sz="2600">
              <a:ea typeface="宋体"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10312</Words>
  <Application>WPS 演示</Application>
  <PresentationFormat>宽屏</PresentationFormat>
  <Paragraphs>629</Paragraphs>
  <Slides>69</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69</vt:i4>
      </vt:variant>
    </vt:vector>
  </HeadingPairs>
  <TitlesOfParts>
    <vt:vector size="89" baseType="lpstr">
      <vt:lpstr>Arial</vt:lpstr>
      <vt:lpstr>宋体</vt:lpstr>
      <vt:lpstr>Wingdings</vt:lpstr>
      <vt:lpstr>汉仪书宋二KW</vt:lpstr>
      <vt:lpstr>宋体</vt:lpstr>
      <vt:lpstr>Times New Roman</vt:lpstr>
      <vt:lpstr>Helvetica</vt:lpstr>
      <vt:lpstr>Courier New</vt:lpstr>
      <vt:lpstr>等线 Light</vt:lpstr>
      <vt:lpstr>汉仪中等线KW</vt:lpstr>
      <vt:lpstr>等线</vt:lpstr>
      <vt:lpstr>微软雅黑</vt:lpstr>
      <vt:lpstr>汉仪旗黑</vt:lpstr>
      <vt:lpstr>宋体</vt:lpstr>
      <vt:lpstr>Arial Unicode MS</vt:lpstr>
      <vt:lpstr>Verdana</vt:lpstr>
      <vt:lpstr>Courier</vt:lpstr>
      <vt:lpstr>Times</vt:lpstr>
      <vt:lpstr>Thonburi</vt:lpstr>
      <vt:lpstr>Office 主题​​</vt:lpstr>
      <vt:lpstr>信息安全实验</vt:lpstr>
      <vt:lpstr>实验内容</vt:lpstr>
      <vt:lpstr>IPSec配置</vt:lpstr>
      <vt:lpstr>IPSec配置——基于Cisco模拟器的隧道模式配置</vt:lpstr>
      <vt:lpstr>PowerPoint 演示文稿</vt:lpstr>
      <vt:lpstr> VPN的配置-cisco VPN</vt:lpstr>
      <vt:lpstr>配置IPSec前的准备工作</vt:lpstr>
      <vt:lpstr>配置IKE参数</vt:lpstr>
      <vt:lpstr>启用IKE</vt:lpstr>
      <vt:lpstr>创建IKE策略</vt:lpstr>
      <vt:lpstr>IKE策略集的优先级</vt:lpstr>
      <vt:lpstr>使用共享密钥进行身份认证</vt:lpstr>
      <vt:lpstr>验证IKE配置</vt:lpstr>
      <vt:lpstr>配置IPSec参数</vt:lpstr>
      <vt:lpstr>配置IPSec变换集</vt:lpstr>
      <vt:lpstr>IOS支持的变换</vt:lpstr>
      <vt:lpstr>用ACL定义需要IPSec保护的流量</vt:lpstr>
      <vt:lpstr>标准访问控制列表</vt:lpstr>
      <vt:lpstr> 扩展访问控制列表 </vt:lpstr>
      <vt:lpstr>基于名称的访问控制列表</vt:lpstr>
      <vt:lpstr>两端路由器要配置对称的ACL</vt:lpstr>
      <vt:lpstr>Crypto map的主要配置参数</vt:lpstr>
      <vt:lpstr>创建crypto map</vt:lpstr>
      <vt:lpstr>Crypto map 配置示例</vt:lpstr>
      <vt:lpstr>应用crypto map到路由器端口上</vt:lpstr>
      <vt:lpstr>端到端IPSec VPN的配置步骤4</vt:lpstr>
      <vt:lpstr>端到端IPSec VPN的配置步骤4</vt:lpstr>
      <vt:lpstr>路由器站点到站点连接</vt:lpstr>
      <vt:lpstr>PowerPoint 演示文稿</vt:lpstr>
      <vt:lpstr>PowerPoint 演示文稿</vt:lpstr>
      <vt:lpstr>Router(config)#crypto isakmp key cisco1234 address 201.201.1.2 将与对等实体201.201.1.2的预共享密钥设置为cisco1234 Router(config)#crypto ipsec transform-set wytransform esp-des 设置传输集，起名为wytransform，传输集里指定如何保护流量。这里指定使用ESP协议保护数据，加密算法用des</vt:lpstr>
      <vt:lpstr>PowerPoint 演示文稿</vt:lpstr>
      <vt:lpstr>PowerPoint 演示文稿</vt:lpstr>
      <vt:lpstr>PowerPoint 演示文稿</vt:lpstr>
      <vt:lpstr>PowerPoint 演示文稿</vt:lpstr>
      <vt:lpstr>PowerPoint 演示文稿</vt:lpstr>
      <vt:lpstr>PowerPoint 演示文稿</vt:lpstr>
      <vt:lpstr>IPSec配置——基于windows操作系统的传输模式配置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PKI配置</vt:lpstr>
      <vt:lpstr>PowerPoint 演示文稿</vt:lpstr>
      <vt:lpstr>物理机通过浏览器向虚拟机申请证书</vt:lpstr>
      <vt:lpstr>角色切换，去虚拟机上当CA，审批证书</vt:lpstr>
      <vt:lpstr>再次切换回证书申请人，在物理机上查询</vt:lpstr>
      <vt:lpstr>SSL配置实验</vt:lpstr>
      <vt:lpstr>配置IIS服务器，发布一个web站点，使得用户能够用ip地址访问该站点</vt:lpstr>
      <vt:lpstr>为Web站点申请服务器证书</vt:lpstr>
      <vt:lpstr>获批后用base64格式下载证书</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信息安全实验</dc:title>
  <dc:creator>yu wang</dc:creator>
  <cp:lastModifiedBy>something for nothing</cp:lastModifiedBy>
  <cp:revision>50</cp:revision>
  <dcterms:created xsi:type="dcterms:W3CDTF">2023-11-14T13:45:15Z</dcterms:created>
  <dcterms:modified xsi:type="dcterms:W3CDTF">2023-11-14T13:45:15Z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2006B9A5B912C1FCEA79536573AF67FC_43</vt:lpwstr>
  </property>
  <property fmtid="{D5CDD505-2E9C-101B-9397-08002B2CF9AE}" pid="3" name="KSOProductBuildVer">
    <vt:lpwstr>2052-6.2.0.8299</vt:lpwstr>
  </property>
</Properties>
</file>